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Fira Sans Medium" panose="020B0603050000020004" pitchFamily="34" charset="0"/>
      <p:regular r:id="rId57"/>
    </p:embeddedFont>
    <p:embeddedFont>
      <p:font typeface="Moontime" panose="020B0604020202020204" charset="0"/>
      <p:regular r:id="rId58"/>
    </p:embeddedFont>
    <p:embeddedFont>
      <p:font typeface="Noto Sans Bold" panose="020B0604020202020204" charset="0"/>
      <p:regular r:id="rId59"/>
    </p:embeddedFont>
    <p:embeddedFont>
      <p:font typeface="Noto Serif Display Bold" panose="020B0604020202020204"/>
      <p:regular r:id="rId60"/>
    </p:embeddedFont>
    <p:embeddedFont>
      <p:font typeface="Open Sans" panose="020B0606030504020204" pitchFamily="34" charset="0"/>
      <p:regular r:id="rId61"/>
    </p:embeddedFont>
    <p:embeddedFont>
      <p:font typeface="Open Sans Bold"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30-Nov-23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30-Nov-23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30-Nov-23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30-Nov-23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30-Nov-23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30-Nov-23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30-Nov-23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30-Nov-23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7.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youtube.com/watch?v=CdEHAcAD8_g"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9.svg"/><Relationship Id="rId7"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1.svg"/><Relationship Id="rId10" Type="http://schemas.openxmlformats.org/officeDocument/2006/relationships/image" Target="../media/image7.svg"/><Relationship Id="rId4" Type="http://schemas.openxmlformats.org/officeDocument/2006/relationships/image" Target="../media/image20.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sv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1.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9.svg"/><Relationship Id="rId7"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1.svg"/><Relationship Id="rId10" Type="http://schemas.openxmlformats.org/officeDocument/2006/relationships/image" Target="../media/image7.svg"/><Relationship Id="rId4" Type="http://schemas.openxmlformats.org/officeDocument/2006/relationships/image" Target="../media/image20.png"/><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7.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1.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7.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sv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7.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sv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9.sv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svg"/><Relationship Id="rId7" Type="http://schemas.openxmlformats.org/officeDocument/2006/relationships/image" Target="../media/image59.png"/><Relationship Id="rId12" Type="http://schemas.openxmlformats.org/officeDocument/2006/relationships/image" Target="../media/image7.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4.sv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svg"/><Relationship Id="rId7"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7.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8.sv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7.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8.sv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sv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svg"/></Relationships>
</file>

<file path=ppt/slides/_rels/slide50.xml.rels><?xml version="1.0" encoding="UTF-8" standalone="yes"?>
<Relationships xmlns="http://schemas.openxmlformats.org/package/2006/relationships"><Relationship Id="rId8" Type="http://schemas.openxmlformats.org/officeDocument/2006/relationships/hyperlink" Target="https://topdev.vn/blog/thuat-toan-cnn-convolutional-neural-network/" TargetMode="External"/><Relationship Id="rId13" Type="http://schemas.openxmlformats.org/officeDocument/2006/relationships/hyperlink" Target="https://arxiv.org/abs/1409.1556" TargetMode="External"/><Relationship Id="rId3" Type="http://schemas.openxmlformats.org/officeDocument/2006/relationships/image" Target="../media/image21.svg"/><Relationship Id="rId7" Type="http://schemas.openxmlformats.org/officeDocument/2006/relationships/hyperlink" Target="https://en.wikipedia.org" TargetMode="External"/><Relationship Id="rId12" Type="http://schemas.openxmlformats.org/officeDocument/2006/relationships/hyperlink" Target="https://viblo.asia/p/gioi-thieu-ve-connectionist-temporal-classification-ctc-phan-1-ORNZqj08l0n" TargetMode="External"/><Relationship Id="rId2" Type="http://schemas.openxmlformats.org/officeDocument/2006/relationships/image" Target="../media/image20.png"/><Relationship Id="rId16"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hyperlink" Target="https://www.kaggle.com/datasets/parsasam/captcha-dataset?fbclid=IwAR33mwEQzRg5U878b7SR4x9SHQXu_1ZfukSkn_d0uD6C-2kFq4mgWFGxZqA" TargetMode="External"/><Relationship Id="rId11" Type="http://schemas.openxmlformats.org/officeDocument/2006/relationships/hyperlink" Target="https://en.wikipedia.org/wiki/Long_short-term_memory" TargetMode="External"/><Relationship Id="rId5" Type="http://schemas.openxmlformats.org/officeDocument/2006/relationships/hyperlink" Target="https://keras.io/examples/vision/captcha_ocr/" TargetMode="External"/><Relationship Id="rId15" Type="http://schemas.openxmlformats.org/officeDocument/2006/relationships/image" Target="../media/image6.png"/><Relationship Id="rId10" Type="http://schemas.openxmlformats.org/officeDocument/2006/relationships/hyperlink" Target="https://paperswithcode.com/method/bilstm" TargetMode="External"/><Relationship Id="rId4" Type="http://schemas.openxmlformats.org/officeDocument/2006/relationships/hyperlink" Target="https://en.wikipedia.org/wiki/CAPTCHA" TargetMode="External"/><Relationship Id="rId9" Type="http://schemas.openxmlformats.org/officeDocument/2006/relationships/hyperlink" Target="https://www.tensorflow.org/guide/keras?hl=vi" TargetMode="External"/><Relationship Id="rId1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1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61255" y="-2017079"/>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alphaModFix amt="63000"/>
            </a:blip>
            <a:stretch>
              <a:fillRect/>
            </a:stretch>
          </a:blipFill>
        </p:spPr>
        <p:txBody>
          <a:bodyPr/>
          <a:lstStyle/>
          <a:p>
            <a:endParaRPr lang="vi-VN"/>
          </a:p>
        </p:txBody>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281086" y="2373976"/>
            <a:ext cx="17725828" cy="3480436"/>
          </a:xfrm>
          <a:prstGeom prst="rect">
            <a:avLst/>
          </a:prstGeom>
        </p:spPr>
        <p:txBody>
          <a:bodyPr lIns="0" tIns="0" rIns="0" bIns="0" rtlCol="0" anchor="t">
            <a:spAutoFit/>
          </a:bodyPr>
          <a:lstStyle/>
          <a:p>
            <a:pPr algn="ctr">
              <a:lnSpc>
                <a:spcPts val="6720"/>
              </a:lnSpc>
            </a:pPr>
            <a:r>
              <a:rPr lang="en-US" sz="8000">
                <a:solidFill>
                  <a:srgbClr val="22423D"/>
                </a:solidFill>
                <a:latin typeface="Open Sans Bold"/>
              </a:rPr>
              <a:t>CS338.N21 - Nhận dạng</a:t>
            </a:r>
          </a:p>
          <a:p>
            <a:pPr algn="ctr">
              <a:lnSpc>
                <a:spcPts val="6720"/>
              </a:lnSpc>
            </a:pPr>
            <a:endParaRPr lang="en-US" sz="8000">
              <a:solidFill>
                <a:srgbClr val="22423D"/>
              </a:solidFill>
              <a:latin typeface="Open Sans Bold"/>
            </a:endParaRPr>
          </a:p>
          <a:p>
            <a:pPr algn="ctr">
              <a:lnSpc>
                <a:spcPts val="6720"/>
              </a:lnSpc>
            </a:pPr>
            <a:endParaRPr lang="en-US" sz="8000">
              <a:solidFill>
                <a:srgbClr val="22423D"/>
              </a:solidFill>
              <a:latin typeface="Open Sans Bold"/>
            </a:endParaRPr>
          </a:p>
          <a:p>
            <a:pPr algn="ctr">
              <a:lnSpc>
                <a:spcPts val="6720"/>
              </a:lnSpc>
            </a:pPr>
            <a:endParaRPr lang="en-US" sz="8000">
              <a:solidFill>
                <a:srgbClr val="22423D"/>
              </a:solidFill>
              <a:latin typeface="Open Sans Bold"/>
            </a:endParaRPr>
          </a:p>
        </p:txBody>
      </p:sp>
      <p:sp>
        <p:nvSpPr>
          <p:cNvPr id="6" name="TextBox 6"/>
          <p:cNvSpPr txBox="1"/>
          <p:nvPr/>
        </p:nvSpPr>
        <p:spPr>
          <a:xfrm>
            <a:off x="0" y="4549796"/>
            <a:ext cx="18288000" cy="3361690"/>
          </a:xfrm>
          <a:prstGeom prst="rect">
            <a:avLst/>
          </a:prstGeom>
        </p:spPr>
        <p:txBody>
          <a:bodyPr lIns="0" tIns="0" rIns="0" bIns="0" rtlCol="0" anchor="t">
            <a:spAutoFit/>
          </a:bodyPr>
          <a:lstStyle/>
          <a:p>
            <a:pPr algn="ctr">
              <a:lnSpc>
                <a:spcPts val="8959"/>
              </a:lnSpc>
            </a:pPr>
            <a:r>
              <a:rPr lang="en-US" sz="6399" spc="1062">
                <a:solidFill>
                  <a:srgbClr val="22423D"/>
                </a:solidFill>
                <a:latin typeface="Open Sans"/>
              </a:rPr>
              <a:t>Thực nghiệm một số Kiến trúc chứa CNN cho bài toán </a:t>
            </a:r>
          </a:p>
          <a:p>
            <a:pPr algn="ctr">
              <a:lnSpc>
                <a:spcPts val="8959"/>
              </a:lnSpc>
            </a:pPr>
            <a:r>
              <a:rPr lang="en-US" sz="6399" spc="1062">
                <a:solidFill>
                  <a:srgbClr val="22423D"/>
                </a:solidFill>
                <a:latin typeface="Open Sans"/>
              </a:rPr>
              <a:t>Nhận diện Captcha văn bản</a:t>
            </a:r>
          </a:p>
        </p:txBody>
      </p:sp>
      <p:grpSp>
        <p:nvGrpSpPr>
          <p:cNvPr id="7" name="Group 7"/>
          <p:cNvGrpSpPr/>
          <p:nvPr/>
        </p:nvGrpSpPr>
        <p:grpSpPr>
          <a:xfrm>
            <a:off x="16793480" y="8738561"/>
            <a:ext cx="1494520" cy="1548439"/>
            <a:chOff x="0" y="0"/>
            <a:chExt cx="1992693" cy="2064585"/>
          </a:xfrm>
        </p:grpSpPr>
        <p:sp>
          <p:nvSpPr>
            <p:cNvPr id="8" name="Freeform 8"/>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TextBox 9"/>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597552" cy="1346641"/>
            <a:chOff x="0" y="0"/>
            <a:chExt cx="14130070" cy="1795522"/>
          </a:xfrm>
        </p:grpSpPr>
        <p:sp>
          <p:nvSpPr>
            <p:cNvPr id="3" name="Freeform 3"/>
            <p:cNvSpPr/>
            <p:nvPr/>
          </p:nvSpPr>
          <p:spPr>
            <a:xfrm>
              <a:off x="0" y="0"/>
              <a:ext cx="14130070" cy="1795522"/>
            </a:xfrm>
            <a:custGeom>
              <a:avLst/>
              <a:gdLst/>
              <a:ahLst/>
              <a:cxnLst/>
              <a:rect l="l" t="t" r="r" b="b"/>
              <a:pathLst>
                <a:path w="14130070" h="1795522">
                  <a:moveTo>
                    <a:pt x="0" y="0"/>
                  </a:moveTo>
                  <a:lnTo>
                    <a:pt x="14130070" y="0"/>
                  </a:lnTo>
                  <a:lnTo>
                    <a:pt x="14130070"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t="-2225" b="-2225"/>
              </a:stretch>
            </a:blipFill>
          </p:spPr>
          <p:txBody>
            <a:bodyPr/>
            <a:lstStyle/>
            <a:p>
              <a:endParaRPr lang="vi-VN"/>
            </a:p>
          </p:txBody>
        </p:sp>
        <p:sp>
          <p:nvSpPr>
            <p:cNvPr id="4" name="TextBox 4"/>
            <p:cNvSpPr txBox="1"/>
            <p:nvPr/>
          </p:nvSpPr>
          <p:spPr>
            <a:xfrm>
              <a:off x="1377540" y="634871"/>
              <a:ext cx="8110462"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2.GIỚI THIỆU BÀI TOÁN</a:t>
              </a:r>
            </a:p>
          </p:txBody>
        </p:sp>
      </p:grpSp>
      <p:grpSp>
        <p:nvGrpSpPr>
          <p:cNvPr id="5" name="Group 5"/>
          <p:cNvGrpSpPr/>
          <p:nvPr/>
        </p:nvGrpSpPr>
        <p:grpSpPr>
          <a:xfrm>
            <a:off x="16793480" y="8620566"/>
            <a:ext cx="1494520" cy="1548439"/>
            <a:chOff x="0" y="0"/>
            <a:chExt cx="1992693" cy="2064585"/>
          </a:xfrm>
        </p:grpSpPr>
        <p:sp>
          <p:nvSpPr>
            <p:cNvPr id="6" name="Freeform 6"/>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10</a:t>
              </a:r>
            </a:p>
          </p:txBody>
        </p:sp>
      </p:grpSp>
      <p:sp>
        <p:nvSpPr>
          <p:cNvPr id="8" name="Freeform 8"/>
          <p:cNvSpPr/>
          <p:nvPr/>
        </p:nvSpPr>
        <p:spPr>
          <a:xfrm>
            <a:off x="13951476" y="2211449"/>
            <a:ext cx="3085662" cy="5864102"/>
          </a:xfrm>
          <a:custGeom>
            <a:avLst/>
            <a:gdLst/>
            <a:ahLst/>
            <a:cxnLst/>
            <a:rect l="l" t="t" r="r" b="b"/>
            <a:pathLst>
              <a:path w="3085662" h="5864102">
                <a:moveTo>
                  <a:pt x="0" y="0"/>
                </a:moveTo>
                <a:lnTo>
                  <a:pt x="3085662" y="0"/>
                </a:lnTo>
                <a:lnTo>
                  <a:pt x="3085662" y="5864102"/>
                </a:lnTo>
                <a:lnTo>
                  <a:pt x="0" y="5864102"/>
                </a:lnTo>
                <a:lnTo>
                  <a:pt x="0" y="0"/>
                </a:lnTo>
                <a:close/>
              </a:path>
            </a:pathLst>
          </a:custGeom>
          <a:blipFill>
            <a:blip r:embed="rId6"/>
            <a:stretch>
              <a:fillRect l="-786226" t="-16306" r="-381526" b="-24151"/>
            </a:stretch>
          </a:blipFill>
        </p:spPr>
        <p:txBody>
          <a:bodyPr/>
          <a:lstStyle/>
          <a:p>
            <a:endParaRPr lang="vi-VN"/>
          </a:p>
        </p:txBody>
      </p:sp>
      <p:sp>
        <p:nvSpPr>
          <p:cNvPr id="9" name="TextBox 9"/>
          <p:cNvSpPr txBox="1"/>
          <p:nvPr/>
        </p:nvSpPr>
        <p:spPr>
          <a:xfrm>
            <a:off x="1227912" y="1679001"/>
            <a:ext cx="3831714" cy="565150"/>
          </a:xfrm>
          <a:prstGeom prst="rect">
            <a:avLst/>
          </a:prstGeom>
        </p:spPr>
        <p:txBody>
          <a:bodyPr lIns="0" tIns="0" rIns="0" bIns="0" rtlCol="0" anchor="t">
            <a:spAutoFit/>
          </a:bodyPr>
          <a:lstStyle/>
          <a:p>
            <a:pPr marL="0" lvl="0" indent="0" algn="l">
              <a:lnSpc>
                <a:spcPts val="4399"/>
              </a:lnSpc>
              <a:spcBef>
                <a:spcPct val="0"/>
              </a:spcBef>
            </a:pPr>
            <a:r>
              <a:rPr lang="en-US" sz="3999">
                <a:solidFill>
                  <a:srgbClr val="000000"/>
                </a:solidFill>
                <a:latin typeface="Open Sans Bold"/>
              </a:rPr>
              <a:t>Tập dữ liệu</a:t>
            </a:r>
          </a:p>
        </p:txBody>
      </p:sp>
      <p:sp>
        <p:nvSpPr>
          <p:cNvPr id="10" name="TextBox 10"/>
          <p:cNvSpPr txBox="1"/>
          <p:nvPr/>
        </p:nvSpPr>
        <p:spPr>
          <a:xfrm>
            <a:off x="1627342" y="2895600"/>
            <a:ext cx="11469532" cy="4542155"/>
          </a:xfrm>
          <a:prstGeom prst="rect">
            <a:avLst/>
          </a:prstGeom>
        </p:spPr>
        <p:txBody>
          <a:bodyPr lIns="0" tIns="0" rIns="0" bIns="0" rtlCol="0" anchor="t">
            <a:spAutoFit/>
          </a:bodyPr>
          <a:lstStyle/>
          <a:p>
            <a:pPr marL="690881" lvl="1" indent="-345440">
              <a:lnSpc>
                <a:spcPts val="4000"/>
              </a:lnSpc>
              <a:buFont typeface="Arial"/>
              <a:buChar char="•"/>
            </a:pPr>
            <a:r>
              <a:rPr lang="en-US" sz="3200" spc="531">
                <a:solidFill>
                  <a:srgbClr val="22423D"/>
                </a:solidFill>
                <a:latin typeface="Open Sans"/>
              </a:rPr>
              <a:t>Dataset có các </a:t>
            </a:r>
            <a:r>
              <a:rPr lang="en-US" sz="3200" spc="531">
                <a:solidFill>
                  <a:srgbClr val="22423D"/>
                </a:solidFill>
                <a:latin typeface="Open Sans Bold"/>
              </a:rPr>
              <a:t>nhiễu</a:t>
            </a:r>
            <a:r>
              <a:rPr lang="en-US" sz="3200" spc="531">
                <a:solidFill>
                  <a:srgbClr val="22423D"/>
                </a:solidFill>
                <a:latin typeface="Open Sans"/>
              </a:rPr>
              <a:t> (noise) thường thấy ở Captcha:</a:t>
            </a:r>
          </a:p>
          <a:p>
            <a:pPr marL="1381761" lvl="2" indent="-460587">
              <a:lnSpc>
                <a:spcPts val="4000"/>
              </a:lnSpc>
              <a:buFont typeface="Arial"/>
              <a:buChar char="⚬"/>
            </a:pPr>
            <a:r>
              <a:rPr lang="en-US" sz="3200" spc="531">
                <a:solidFill>
                  <a:srgbClr val="22423D"/>
                </a:solidFill>
                <a:latin typeface="Open Sans"/>
              </a:rPr>
              <a:t>Chữ liền nhau, viết đè lên nhau</a:t>
            </a:r>
          </a:p>
          <a:p>
            <a:pPr marL="1381761" lvl="2" indent="-460587">
              <a:lnSpc>
                <a:spcPts val="4000"/>
              </a:lnSpc>
              <a:buFont typeface="Arial"/>
              <a:buChar char="⚬"/>
            </a:pPr>
            <a:r>
              <a:rPr lang="en-US" sz="3200" spc="531">
                <a:solidFill>
                  <a:srgbClr val="22423D"/>
                </a:solidFill>
                <a:latin typeface="Open Sans"/>
              </a:rPr>
              <a:t>Chữ bị cong, lệch, không thẳng hàng</a:t>
            </a:r>
          </a:p>
          <a:p>
            <a:pPr marL="1381761" lvl="2" indent="-460587">
              <a:lnSpc>
                <a:spcPts val="4000"/>
              </a:lnSpc>
              <a:buFont typeface="Arial"/>
              <a:buChar char="⚬"/>
            </a:pPr>
            <a:r>
              <a:rPr lang="en-US" sz="3200" spc="531">
                <a:solidFill>
                  <a:srgbClr val="22423D"/>
                </a:solidFill>
                <a:latin typeface="Open Sans"/>
              </a:rPr>
              <a:t>Các gạch cong chèn lên chữ</a:t>
            </a:r>
          </a:p>
          <a:p>
            <a:pPr marL="1381761" lvl="2" indent="-460587">
              <a:lnSpc>
                <a:spcPts val="4000"/>
              </a:lnSpc>
              <a:buFont typeface="Arial"/>
              <a:buChar char="⚬"/>
            </a:pPr>
            <a:r>
              <a:rPr lang="en-US" sz="3200" spc="531">
                <a:solidFill>
                  <a:srgbClr val="22423D"/>
                </a:solidFill>
                <a:latin typeface="Open Sans"/>
              </a:rPr>
              <a:t>Chữ viết hoa hay thường khó phân biệt.</a:t>
            </a:r>
          </a:p>
          <a:p>
            <a:pPr>
              <a:lnSpc>
                <a:spcPts val="4000"/>
              </a:lnSpc>
            </a:pPr>
            <a:endParaRPr lang="en-US" sz="3200" spc="531">
              <a:solidFill>
                <a:srgbClr val="22423D"/>
              </a:solidFill>
              <a:latin typeface="Open Sans"/>
            </a:endParaRPr>
          </a:p>
          <a:p>
            <a:pPr marL="690881" lvl="1" indent="-345440">
              <a:lnSpc>
                <a:spcPts val="4000"/>
              </a:lnSpc>
              <a:buFont typeface="Arial"/>
              <a:buChar char="•"/>
            </a:pPr>
            <a:r>
              <a:rPr lang="en-US" sz="3200" spc="531">
                <a:solidFill>
                  <a:srgbClr val="22423D"/>
                </a:solidFill>
                <a:latin typeface="Open Sans"/>
              </a:rPr>
              <a:t>Dataset nhìn chung cũng </a:t>
            </a:r>
            <a:r>
              <a:rPr lang="en-US" sz="3200" spc="531">
                <a:solidFill>
                  <a:srgbClr val="22423D"/>
                </a:solidFill>
                <a:latin typeface="Open Sans Bold"/>
              </a:rPr>
              <a:t>gây khó</a:t>
            </a:r>
            <a:r>
              <a:rPr lang="en-US" sz="3200" spc="531">
                <a:solidFill>
                  <a:srgbClr val="22423D"/>
                </a:solidFill>
                <a:latin typeface="Open Sans"/>
              </a:rPr>
              <a:t> với con người.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58190" cy="10311359"/>
            <a:chOff x="0" y="0"/>
            <a:chExt cx="1411210" cy="2715749"/>
          </a:xfrm>
        </p:grpSpPr>
        <p:sp>
          <p:nvSpPr>
            <p:cNvPr id="3" name="Freeform 3"/>
            <p:cNvSpPr/>
            <p:nvPr/>
          </p:nvSpPr>
          <p:spPr>
            <a:xfrm>
              <a:off x="0" y="0"/>
              <a:ext cx="1411210" cy="2715749"/>
            </a:xfrm>
            <a:custGeom>
              <a:avLst/>
              <a:gdLst/>
              <a:ahLst/>
              <a:cxnLst/>
              <a:rect l="l" t="t" r="r" b="b"/>
              <a:pathLst>
                <a:path w="1411210" h="2715749">
                  <a:moveTo>
                    <a:pt x="0" y="0"/>
                  </a:moveTo>
                  <a:lnTo>
                    <a:pt x="1411210" y="0"/>
                  </a:lnTo>
                  <a:lnTo>
                    <a:pt x="1411210" y="2715749"/>
                  </a:lnTo>
                  <a:lnTo>
                    <a:pt x="0" y="2715749"/>
                  </a:lnTo>
                  <a:close/>
                </a:path>
              </a:pathLst>
            </a:custGeom>
            <a:solidFill>
              <a:srgbClr val="C48E70">
                <a:alpha val="26667"/>
              </a:srgbClr>
            </a:solidFill>
          </p:spPr>
          <p:txBody>
            <a:bodyPr/>
            <a:lstStyle/>
            <a:p>
              <a:endParaRPr lang="vi-VN"/>
            </a:p>
          </p:txBody>
        </p:sp>
        <p:sp>
          <p:nvSpPr>
            <p:cNvPr id="4" name="TextBox 4"/>
            <p:cNvSpPr txBox="1"/>
            <p:nvPr/>
          </p:nvSpPr>
          <p:spPr>
            <a:xfrm>
              <a:off x="0" y="19050"/>
              <a:ext cx="1411210" cy="2696699"/>
            </a:xfrm>
            <a:prstGeom prst="rect">
              <a:avLst/>
            </a:prstGeom>
          </p:spPr>
          <p:txBody>
            <a:bodyPr lIns="50800" tIns="50800" rIns="50800" bIns="50800" rtlCol="0" anchor="ctr"/>
            <a:lstStyle/>
            <a:p>
              <a:pPr algn="ctr">
                <a:lnSpc>
                  <a:spcPts val="2760"/>
                </a:lnSpc>
              </a:pPr>
              <a:endParaRPr/>
            </a:p>
          </p:txBody>
        </p:sp>
      </p:grpSp>
      <p:sp>
        <p:nvSpPr>
          <p:cNvPr id="5" name="Freeform 5"/>
          <p:cNvSpPr/>
          <p:nvPr/>
        </p:nvSpPr>
        <p:spPr>
          <a:xfrm>
            <a:off x="1527363" y="6172200"/>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4346414" y="263313"/>
            <a:ext cx="8801711" cy="8229600"/>
          </a:xfrm>
          <a:custGeom>
            <a:avLst/>
            <a:gdLst/>
            <a:ahLst/>
            <a:cxnLst/>
            <a:rect l="l" t="t" r="r" b="b"/>
            <a:pathLst>
              <a:path w="8801711" h="8229600">
                <a:moveTo>
                  <a:pt x="0" y="0"/>
                </a:moveTo>
                <a:lnTo>
                  <a:pt x="8801711" y="0"/>
                </a:lnTo>
                <a:lnTo>
                  <a:pt x="8801711" y="8229600"/>
                </a:lnTo>
                <a:lnTo>
                  <a:pt x="0" y="8229600"/>
                </a:lnTo>
                <a:lnTo>
                  <a:pt x="0" y="0"/>
                </a:lnTo>
                <a:close/>
              </a:path>
            </a:pathLst>
          </a:custGeom>
          <a:blipFill>
            <a:blip r:embed="rId4"/>
            <a:stretch>
              <a:fillRect/>
            </a:stretch>
          </a:blipFill>
        </p:spPr>
        <p:txBody>
          <a:bodyPr/>
          <a:lstStyle/>
          <a:p>
            <a:endParaRPr lang="vi-VN"/>
          </a:p>
        </p:txBody>
      </p:sp>
      <p:sp>
        <p:nvSpPr>
          <p:cNvPr id="7" name="TextBox 7"/>
          <p:cNvSpPr txBox="1"/>
          <p:nvPr/>
        </p:nvSpPr>
        <p:spPr>
          <a:xfrm>
            <a:off x="5009224" y="2869567"/>
            <a:ext cx="9337190" cy="3302633"/>
          </a:xfrm>
          <a:prstGeom prst="rect">
            <a:avLst/>
          </a:prstGeom>
        </p:spPr>
        <p:txBody>
          <a:bodyPr lIns="0" tIns="0" rIns="0" bIns="0" rtlCol="0" anchor="t">
            <a:spAutoFit/>
          </a:bodyPr>
          <a:lstStyle/>
          <a:p>
            <a:pPr algn="ctr">
              <a:lnSpc>
                <a:spcPts val="13520"/>
              </a:lnSpc>
            </a:pPr>
            <a:r>
              <a:rPr lang="en-US" sz="8000" spc="1328">
                <a:solidFill>
                  <a:srgbClr val="22423D"/>
                </a:solidFill>
                <a:latin typeface="Open Sans"/>
              </a:rPr>
              <a:t>3.Nghiên cứu liên quan</a:t>
            </a:r>
          </a:p>
        </p:txBody>
      </p:sp>
      <p:sp>
        <p:nvSpPr>
          <p:cNvPr id="8" name="Freeform 8"/>
          <p:cNvSpPr/>
          <p:nvPr/>
        </p:nvSpPr>
        <p:spPr>
          <a:xfrm rot="-1475288">
            <a:off x="596724" y="6172200"/>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307304" cy="1346641"/>
            <a:chOff x="0" y="0"/>
            <a:chExt cx="17743072" cy="1795522"/>
          </a:xfrm>
        </p:grpSpPr>
        <p:sp>
          <p:nvSpPr>
            <p:cNvPr id="3" name="Freeform 3"/>
            <p:cNvSpPr/>
            <p:nvPr/>
          </p:nvSpPr>
          <p:spPr>
            <a:xfrm>
              <a:off x="0" y="0"/>
              <a:ext cx="17743072" cy="1795522"/>
            </a:xfrm>
            <a:custGeom>
              <a:avLst/>
              <a:gdLst/>
              <a:ahLst/>
              <a:cxnLst/>
              <a:rect l="l" t="t" r="r" b="b"/>
              <a:pathLst>
                <a:path w="17743072" h="1795522">
                  <a:moveTo>
                    <a:pt x="0" y="0"/>
                  </a:moveTo>
                  <a:lnTo>
                    <a:pt x="17743072" y="0"/>
                  </a:lnTo>
                  <a:lnTo>
                    <a:pt x="17743072"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t="-15579" b="-15579"/>
              </a:stretch>
            </a:blipFill>
          </p:spPr>
          <p:txBody>
            <a:bodyPr/>
            <a:lstStyle/>
            <a:p>
              <a:endParaRPr lang="vi-VN"/>
            </a:p>
          </p:txBody>
        </p:sp>
        <p:sp>
          <p:nvSpPr>
            <p:cNvPr id="4" name="TextBox 4"/>
            <p:cNvSpPr txBox="1"/>
            <p:nvPr/>
          </p:nvSpPr>
          <p:spPr>
            <a:xfrm>
              <a:off x="1729771" y="634871"/>
              <a:ext cx="10184274"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3.NGHIÊN CỨU LIÊN QUAN</a:t>
              </a:r>
            </a:p>
          </p:txBody>
        </p:sp>
      </p:grpSp>
      <p:sp>
        <p:nvSpPr>
          <p:cNvPr id="5" name="TextBox 5"/>
          <p:cNvSpPr txBox="1"/>
          <p:nvPr/>
        </p:nvSpPr>
        <p:spPr>
          <a:xfrm>
            <a:off x="660248" y="1644459"/>
            <a:ext cx="12607026" cy="1117600"/>
          </a:xfrm>
          <a:prstGeom prst="rect">
            <a:avLst/>
          </a:prstGeom>
        </p:spPr>
        <p:txBody>
          <a:bodyPr lIns="0" tIns="0" rIns="0" bIns="0" rtlCol="0" anchor="t">
            <a:spAutoFit/>
          </a:bodyPr>
          <a:lstStyle/>
          <a:p>
            <a:pPr>
              <a:lnSpc>
                <a:spcPts val="4399"/>
              </a:lnSpc>
            </a:pPr>
            <a:r>
              <a:rPr lang="en-US" sz="3999">
                <a:solidFill>
                  <a:srgbClr val="000000"/>
                </a:solidFill>
                <a:latin typeface="Open Sans Bold"/>
              </a:rPr>
              <a:t> Bài toán Captcha regconition của Keras</a:t>
            </a:r>
          </a:p>
          <a:p>
            <a:pPr marL="0" lvl="0" indent="0" algn="l">
              <a:lnSpc>
                <a:spcPts val="4399"/>
              </a:lnSpc>
              <a:spcBef>
                <a:spcPct val="0"/>
              </a:spcBef>
            </a:pPr>
            <a:endParaRPr lang="en-US" sz="3999">
              <a:solidFill>
                <a:srgbClr val="000000"/>
              </a:solidFill>
              <a:latin typeface="Open Sans Bold"/>
            </a:endParaRPr>
          </a:p>
        </p:txBody>
      </p:sp>
      <p:sp>
        <p:nvSpPr>
          <p:cNvPr id="6" name="Freeform 6"/>
          <p:cNvSpPr/>
          <p:nvPr/>
        </p:nvSpPr>
        <p:spPr>
          <a:xfrm>
            <a:off x="9509573" y="2236122"/>
            <a:ext cx="6302276" cy="7609478"/>
          </a:xfrm>
          <a:custGeom>
            <a:avLst/>
            <a:gdLst/>
            <a:ahLst/>
            <a:cxnLst/>
            <a:rect l="l" t="t" r="r" b="b"/>
            <a:pathLst>
              <a:path w="6302276" h="7609478">
                <a:moveTo>
                  <a:pt x="0" y="0"/>
                </a:moveTo>
                <a:lnTo>
                  <a:pt x="6302276" y="0"/>
                </a:lnTo>
                <a:lnTo>
                  <a:pt x="6302276" y="7609478"/>
                </a:lnTo>
                <a:lnTo>
                  <a:pt x="0" y="7609478"/>
                </a:lnTo>
                <a:lnTo>
                  <a:pt x="0" y="0"/>
                </a:lnTo>
                <a:close/>
              </a:path>
            </a:pathLst>
          </a:custGeom>
          <a:blipFill>
            <a:blip r:embed="rId4"/>
            <a:stretch>
              <a:fillRect/>
            </a:stretch>
          </a:blipFill>
        </p:spPr>
        <p:txBody>
          <a:bodyPr/>
          <a:lstStyle/>
          <a:p>
            <a:endParaRPr lang="vi-VN"/>
          </a:p>
        </p:txBody>
      </p:sp>
      <p:sp>
        <p:nvSpPr>
          <p:cNvPr id="7" name="TextBox 7"/>
          <p:cNvSpPr txBox="1"/>
          <p:nvPr/>
        </p:nvSpPr>
        <p:spPr>
          <a:xfrm>
            <a:off x="1696753" y="3872548"/>
            <a:ext cx="7447247" cy="2522855"/>
          </a:xfrm>
          <a:prstGeom prst="rect">
            <a:avLst/>
          </a:prstGeom>
        </p:spPr>
        <p:txBody>
          <a:bodyPr lIns="0" tIns="0" rIns="0" bIns="0" rtlCol="0" anchor="t">
            <a:spAutoFit/>
          </a:bodyPr>
          <a:lstStyle/>
          <a:p>
            <a:pPr marL="690881" lvl="1" indent="-345440">
              <a:lnSpc>
                <a:spcPts val="4000"/>
              </a:lnSpc>
              <a:buFont typeface="Arial"/>
              <a:buChar char="•"/>
            </a:pPr>
            <a:r>
              <a:rPr lang="en-US" sz="3200" spc="531">
                <a:solidFill>
                  <a:srgbClr val="22423D"/>
                </a:solidFill>
                <a:latin typeface="Open Sans"/>
              </a:rPr>
              <a:t>Keras xây dựng bài toán với  với cấu trúc chính là : </a:t>
            </a:r>
          </a:p>
          <a:p>
            <a:pPr>
              <a:lnSpc>
                <a:spcPts val="4000"/>
              </a:lnSpc>
            </a:pPr>
            <a:endParaRPr lang="en-US" sz="3200" spc="531">
              <a:solidFill>
                <a:srgbClr val="22423D"/>
              </a:solidFill>
              <a:latin typeface="Open Sans"/>
            </a:endParaRPr>
          </a:p>
          <a:p>
            <a:pPr algn="ctr">
              <a:lnSpc>
                <a:spcPts val="4000"/>
              </a:lnSpc>
            </a:pPr>
            <a:r>
              <a:rPr lang="en-US" sz="3200" spc="531">
                <a:solidFill>
                  <a:srgbClr val="22423D"/>
                </a:solidFill>
                <a:latin typeface="Open Sans Bold"/>
              </a:rPr>
              <a:t>(CNN → BiLSTM → CTC)</a:t>
            </a:r>
          </a:p>
          <a:p>
            <a:pPr>
              <a:lnSpc>
                <a:spcPts val="4000"/>
              </a:lnSpc>
            </a:pPr>
            <a:endParaRPr lang="en-US" sz="3200" spc="531">
              <a:solidFill>
                <a:srgbClr val="22423D"/>
              </a:solidFill>
              <a:latin typeface="Open Sans Bold"/>
            </a:endParaRP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307304" cy="1346641"/>
            <a:chOff x="0" y="0"/>
            <a:chExt cx="17743072" cy="1795522"/>
          </a:xfrm>
        </p:grpSpPr>
        <p:sp>
          <p:nvSpPr>
            <p:cNvPr id="3" name="Freeform 3"/>
            <p:cNvSpPr/>
            <p:nvPr/>
          </p:nvSpPr>
          <p:spPr>
            <a:xfrm>
              <a:off x="0" y="0"/>
              <a:ext cx="17743072" cy="1795522"/>
            </a:xfrm>
            <a:custGeom>
              <a:avLst/>
              <a:gdLst/>
              <a:ahLst/>
              <a:cxnLst/>
              <a:rect l="l" t="t" r="r" b="b"/>
              <a:pathLst>
                <a:path w="17743072" h="1795522">
                  <a:moveTo>
                    <a:pt x="0" y="0"/>
                  </a:moveTo>
                  <a:lnTo>
                    <a:pt x="17743072" y="0"/>
                  </a:lnTo>
                  <a:lnTo>
                    <a:pt x="17743072"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t="-15579" b="-15579"/>
              </a:stretch>
            </a:blipFill>
          </p:spPr>
          <p:txBody>
            <a:bodyPr/>
            <a:lstStyle/>
            <a:p>
              <a:endParaRPr lang="vi-VN"/>
            </a:p>
          </p:txBody>
        </p:sp>
        <p:sp>
          <p:nvSpPr>
            <p:cNvPr id="4" name="TextBox 4"/>
            <p:cNvSpPr txBox="1"/>
            <p:nvPr/>
          </p:nvSpPr>
          <p:spPr>
            <a:xfrm>
              <a:off x="1729771" y="634871"/>
              <a:ext cx="10184274"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3.NGHIÊN CỨU LIÊN QUAN</a:t>
              </a:r>
            </a:p>
          </p:txBody>
        </p:sp>
      </p:grpSp>
      <p:sp>
        <p:nvSpPr>
          <p:cNvPr id="5" name="Freeform 5"/>
          <p:cNvSpPr/>
          <p:nvPr/>
        </p:nvSpPr>
        <p:spPr>
          <a:xfrm>
            <a:off x="3455876" y="3501067"/>
            <a:ext cx="11376248" cy="5893719"/>
          </a:xfrm>
          <a:custGeom>
            <a:avLst/>
            <a:gdLst/>
            <a:ahLst/>
            <a:cxnLst/>
            <a:rect l="l" t="t" r="r" b="b"/>
            <a:pathLst>
              <a:path w="11376248" h="5893719">
                <a:moveTo>
                  <a:pt x="0" y="0"/>
                </a:moveTo>
                <a:lnTo>
                  <a:pt x="11376248" y="0"/>
                </a:lnTo>
                <a:lnTo>
                  <a:pt x="11376248" y="5893719"/>
                </a:lnTo>
                <a:lnTo>
                  <a:pt x="0" y="5893719"/>
                </a:lnTo>
                <a:lnTo>
                  <a:pt x="0" y="0"/>
                </a:lnTo>
                <a:close/>
              </a:path>
            </a:pathLst>
          </a:custGeom>
          <a:blipFill>
            <a:blip r:embed="rId4"/>
            <a:stretch>
              <a:fillRect/>
            </a:stretch>
          </a:blipFill>
        </p:spPr>
        <p:txBody>
          <a:bodyPr/>
          <a:lstStyle/>
          <a:p>
            <a:endParaRPr lang="vi-VN"/>
          </a:p>
        </p:txBody>
      </p:sp>
      <p:sp>
        <p:nvSpPr>
          <p:cNvPr id="6" name="TextBox 6"/>
          <p:cNvSpPr txBox="1"/>
          <p:nvPr/>
        </p:nvSpPr>
        <p:spPr>
          <a:xfrm>
            <a:off x="1028700" y="2740110"/>
            <a:ext cx="15567681" cy="503555"/>
          </a:xfrm>
          <a:prstGeom prst="rect">
            <a:avLst/>
          </a:prstGeom>
        </p:spPr>
        <p:txBody>
          <a:bodyPr lIns="0" tIns="0" rIns="0" bIns="0" rtlCol="0" anchor="t">
            <a:spAutoFit/>
          </a:bodyPr>
          <a:lstStyle/>
          <a:p>
            <a:pPr marL="690881" lvl="1" indent="-345440">
              <a:lnSpc>
                <a:spcPts val="4000"/>
              </a:lnSpc>
              <a:buFont typeface="Arial"/>
              <a:buChar char="•"/>
            </a:pPr>
            <a:r>
              <a:rPr lang="en-US" sz="3200" spc="531">
                <a:solidFill>
                  <a:srgbClr val="22423D"/>
                </a:solidFill>
                <a:latin typeface="Open Sans"/>
              </a:rPr>
              <a:t>Bộ dữ liệu</a:t>
            </a:r>
            <a:r>
              <a:rPr lang="en-US" sz="3200" spc="531">
                <a:solidFill>
                  <a:srgbClr val="22423D"/>
                </a:solidFill>
                <a:latin typeface="Open Sans"/>
                <a:hlinkClick r:id="rId5" tooltip="https://www.youtube.com/watch?v=CdEHAcAD8_g"/>
              </a:rPr>
              <a:t> bao gồm </a:t>
            </a:r>
            <a:r>
              <a:rPr lang="en-US" sz="3200" spc="531">
                <a:solidFill>
                  <a:srgbClr val="22423D"/>
                </a:solidFill>
                <a:latin typeface="Open Sans Bold"/>
                <a:hlinkClick r:id="rId5" tooltip="https://www.youtube.com/watch?v=CdEHAcAD8_g"/>
              </a:rPr>
              <a:t>1040</a:t>
            </a:r>
            <a:r>
              <a:rPr lang="en-US" sz="3200" spc="531">
                <a:solidFill>
                  <a:srgbClr val="22423D"/>
                </a:solidFill>
                <a:latin typeface="Open Sans"/>
                <a:hlinkClick r:id="rId5" tooltip="https://www.youtube.com/watch?v=CdEHAcAD8_g"/>
              </a:rPr>
              <a:t> ảnh captcha</a:t>
            </a:r>
            <a:r>
              <a:rPr lang="en-US" sz="3200" spc="531">
                <a:solidFill>
                  <a:srgbClr val="22423D"/>
                </a:solidFill>
                <a:latin typeface="Open Sans"/>
              </a:rPr>
              <a:t> văn bản (200x50x3)</a:t>
            </a:r>
          </a:p>
        </p:txBody>
      </p:sp>
      <p:sp>
        <p:nvSpPr>
          <p:cNvPr id="7" name="TextBox 7"/>
          <p:cNvSpPr txBox="1"/>
          <p:nvPr/>
        </p:nvSpPr>
        <p:spPr>
          <a:xfrm>
            <a:off x="1028700" y="1641560"/>
            <a:ext cx="12607026" cy="1117600"/>
          </a:xfrm>
          <a:prstGeom prst="rect">
            <a:avLst/>
          </a:prstGeom>
        </p:spPr>
        <p:txBody>
          <a:bodyPr lIns="0" tIns="0" rIns="0" bIns="0" rtlCol="0" anchor="t">
            <a:spAutoFit/>
          </a:bodyPr>
          <a:lstStyle/>
          <a:p>
            <a:pPr>
              <a:lnSpc>
                <a:spcPts val="4399"/>
              </a:lnSpc>
            </a:pPr>
            <a:r>
              <a:rPr lang="en-US" sz="3999">
                <a:solidFill>
                  <a:srgbClr val="000000"/>
                </a:solidFill>
                <a:latin typeface="Open Sans Bold"/>
              </a:rPr>
              <a:t>Bài toán Captcha regconition của Keras</a:t>
            </a:r>
          </a:p>
          <a:p>
            <a:pPr marL="0" lvl="0" indent="0" algn="l">
              <a:lnSpc>
                <a:spcPts val="4399"/>
              </a:lnSpc>
              <a:spcBef>
                <a:spcPct val="0"/>
              </a:spcBef>
            </a:pPr>
            <a:endParaRPr lang="en-US" sz="3999">
              <a:solidFill>
                <a:srgbClr val="000000"/>
              </a:solidFill>
              <a:latin typeface="Open Sans Bold"/>
            </a:endParaRP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4552893" y="-24359"/>
            <a:ext cx="3719746" cy="10311359"/>
            <a:chOff x="0" y="0"/>
            <a:chExt cx="979686" cy="2715749"/>
          </a:xfrm>
        </p:grpSpPr>
        <p:sp>
          <p:nvSpPr>
            <p:cNvPr id="3" name="Freeform 3"/>
            <p:cNvSpPr/>
            <p:nvPr/>
          </p:nvSpPr>
          <p:spPr>
            <a:xfrm>
              <a:off x="0" y="0"/>
              <a:ext cx="979686" cy="2715749"/>
            </a:xfrm>
            <a:custGeom>
              <a:avLst/>
              <a:gdLst/>
              <a:ahLst/>
              <a:cxnLst/>
              <a:rect l="l" t="t" r="r" b="b"/>
              <a:pathLst>
                <a:path w="979686" h="2715749">
                  <a:moveTo>
                    <a:pt x="0" y="0"/>
                  </a:moveTo>
                  <a:lnTo>
                    <a:pt x="979686" y="0"/>
                  </a:lnTo>
                  <a:lnTo>
                    <a:pt x="979686" y="2715749"/>
                  </a:lnTo>
                  <a:lnTo>
                    <a:pt x="0" y="2715749"/>
                  </a:lnTo>
                  <a:close/>
                </a:path>
              </a:pathLst>
            </a:custGeom>
            <a:solidFill>
              <a:srgbClr val="C48E70">
                <a:alpha val="26667"/>
              </a:srgbClr>
            </a:solidFill>
          </p:spPr>
          <p:txBody>
            <a:bodyPr/>
            <a:lstStyle/>
            <a:p>
              <a:endParaRPr lang="vi-VN"/>
            </a:p>
          </p:txBody>
        </p:sp>
        <p:sp>
          <p:nvSpPr>
            <p:cNvPr id="4" name="TextBox 4"/>
            <p:cNvSpPr txBox="1"/>
            <p:nvPr/>
          </p:nvSpPr>
          <p:spPr>
            <a:xfrm>
              <a:off x="0" y="19050"/>
              <a:ext cx="979686" cy="2696699"/>
            </a:xfrm>
            <a:prstGeom prst="rect">
              <a:avLst/>
            </a:prstGeom>
          </p:spPr>
          <p:txBody>
            <a:bodyPr lIns="50800" tIns="50800" rIns="50800" bIns="50800" rtlCol="0" anchor="ctr"/>
            <a:lstStyle/>
            <a:p>
              <a:pPr algn="ctr">
                <a:lnSpc>
                  <a:spcPts val="2760"/>
                </a:lnSpc>
              </a:pPr>
              <a:endParaRPr/>
            </a:p>
          </p:txBody>
        </p:sp>
      </p:grpSp>
      <p:grpSp>
        <p:nvGrpSpPr>
          <p:cNvPr id="5" name="Group 5"/>
          <p:cNvGrpSpPr/>
          <p:nvPr/>
        </p:nvGrpSpPr>
        <p:grpSpPr>
          <a:xfrm>
            <a:off x="1858810" y="325628"/>
            <a:ext cx="12208334" cy="9660103"/>
            <a:chOff x="0" y="0"/>
            <a:chExt cx="16277778" cy="12880138"/>
          </a:xfrm>
        </p:grpSpPr>
        <p:sp>
          <p:nvSpPr>
            <p:cNvPr id="6" name="Freeform 6"/>
            <p:cNvSpPr/>
            <p:nvPr/>
          </p:nvSpPr>
          <p:spPr>
            <a:xfrm>
              <a:off x="4877466" y="1907338"/>
              <a:ext cx="11400312" cy="10972800"/>
            </a:xfrm>
            <a:custGeom>
              <a:avLst/>
              <a:gdLst/>
              <a:ahLst/>
              <a:cxnLst/>
              <a:rect l="l" t="t" r="r" b="b"/>
              <a:pathLst>
                <a:path w="11400312" h="10972800">
                  <a:moveTo>
                    <a:pt x="0" y="0"/>
                  </a:moveTo>
                  <a:lnTo>
                    <a:pt x="11400312" y="0"/>
                  </a:lnTo>
                  <a:lnTo>
                    <a:pt x="11400312" y="10972800"/>
                  </a:lnTo>
                  <a:lnTo>
                    <a:pt x="0" y="10972800"/>
                  </a:lnTo>
                  <a:lnTo>
                    <a:pt x="0" y="0"/>
                  </a:lnTo>
                  <a:close/>
                </a:path>
              </a:pathLst>
            </a:custGeom>
            <a:blipFill>
              <a:blip r:embed="rId2"/>
              <a:stretch>
                <a:fillRect/>
              </a:stretch>
            </a:blipFill>
          </p:spPr>
          <p:txBody>
            <a:bodyPr/>
            <a:lstStyle/>
            <a:p>
              <a:endParaRPr lang="vi-VN"/>
            </a:p>
          </p:txBody>
        </p:sp>
        <p:sp>
          <p:nvSpPr>
            <p:cNvPr id="7" name="Freeform 7"/>
            <p:cNvSpPr/>
            <p:nvPr/>
          </p:nvSpPr>
          <p:spPr>
            <a:xfrm>
              <a:off x="0" y="0"/>
              <a:ext cx="11400312" cy="10972800"/>
            </a:xfrm>
            <a:custGeom>
              <a:avLst/>
              <a:gdLst/>
              <a:ahLst/>
              <a:cxnLst/>
              <a:rect l="l" t="t" r="r" b="b"/>
              <a:pathLst>
                <a:path w="11400312" h="10972800">
                  <a:moveTo>
                    <a:pt x="0" y="0"/>
                  </a:moveTo>
                  <a:lnTo>
                    <a:pt x="11400312" y="0"/>
                  </a:lnTo>
                  <a:lnTo>
                    <a:pt x="11400312" y="10972800"/>
                  </a:lnTo>
                  <a:lnTo>
                    <a:pt x="0" y="10972800"/>
                  </a:lnTo>
                  <a:lnTo>
                    <a:pt x="0" y="0"/>
                  </a:lnTo>
                  <a:close/>
                </a:path>
              </a:pathLst>
            </a:custGeom>
            <a:blipFill>
              <a:blip r:embed="rId2"/>
              <a:stretch>
                <a:fillRect/>
              </a:stretch>
            </a:blipFill>
          </p:spPr>
          <p:txBody>
            <a:bodyPr/>
            <a:lstStyle/>
            <a:p>
              <a:endParaRPr lang="vi-VN"/>
            </a:p>
          </p:txBody>
        </p:sp>
      </p:grpSp>
      <p:sp>
        <p:nvSpPr>
          <p:cNvPr id="8" name="Freeform 8"/>
          <p:cNvSpPr/>
          <p:nvPr/>
        </p:nvSpPr>
        <p:spPr>
          <a:xfrm rot="-1866966">
            <a:off x="305473" y="6367793"/>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9" name="TextBox 9"/>
          <p:cNvSpPr txBox="1"/>
          <p:nvPr/>
        </p:nvSpPr>
        <p:spPr>
          <a:xfrm>
            <a:off x="4269079" y="4175875"/>
            <a:ext cx="8115300" cy="1588133"/>
          </a:xfrm>
          <a:prstGeom prst="rect">
            <a:avLst/>
          </a:prstGeom>
        </p:spPr>
        <p:txBody>
          <a:bodyPr lIns="0" tIns="0" rIns="0" bIns="0" rtlCol="0" anchor="t">
            <a:spAutoFit/>
          </a:bodyPr>
          <a:lstStyle/>
          <a:p>
            <a:pPr algn="ctr">
              <a:lnSpc>
                <a:spcPts val="13520"/>
              </a:lnSpc>
            </a:pPr>
            <a:r>
              <a:rPr lang="en-US" sz="8000" spc="1328">
                <a:solidFill>
                  <a:srgbClr val="22423D"/>
                </a:solidFill>
                <a:latin typeface="Open Sans"/>
              </a:rPr>
              <a:t>4.Thuật toán</a:t>
            </a:r>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523336" y="1486408"/>
            <a:ext cx="15241328" cy="8026373"/>
            <a:chOff x="0" y="0"/>
            <a:chExt cx="20321771" cy="10701830"/>
          </a:xfrm>
        </p:grpSpPr>
        <p:sp>
          <p:nvSpPr>
            <p:cNvPr id="7" name="TextBox 7"/>
            <p:cNvSpPr txBox="1"/>
            <p:nvPr/>
          </p:nvSpPr>
          <p:spPr>
            <a:xfrm>
              <a:off x="0" y="992950"/>
              <a:ext cx="10381652" cy="8191077"/>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Open Sans"/>
                </a:rPr>
                <a:t>Kiến trúc các mô hình đều theo dạng </a:t>
              </a:r>
              <a:r>
                <a:rPr lang="en-US" sz="3200">
                  <a:solidFill>
                    <a:srgbClr val="000000"/>
                  </a:solidFill>
                  <a:latin typeface="Open Sans Bold"/>
                </a:rPr>
                <a:t>(X → BiLSTM → CTC)</a:t>
              </a:r>
            </a:p>
            <a:p>
              <a:pPr>
                <a:lnSpc>
                  <a:spcPts val="4480"/>
                </a:lnSpc>
              </a:pPr>
              <a:endParaRPr lang="en-US" sz="3200">
                <a:solidFill>
                  <a:srgbClr val="000000"/>
                </a:solidFill>
                <a:latin typeface="Open Sans Bold"/>
              </a:endParaRPr>
            </a:p>
            <a:p>
              <a:pPr marL="690881" lvl="1" indent="-345440">
                <a:lnSpc>
                  <a:spcPts val="4480"/>
                </a:lnSpc>
                <a:buFont typeface="Arial"/>
                <a:buChar char="•"/>
              </a:pPr>
              <a:r>
                <a:rPr lang="en-US" sz="3200">
                  <a:solidFill>
                    <a:srgbClr val="000000"/>
                  </a:solidFill>
                  <a:latin typeface="Open Sans"/>
                </a:rPr>
                <a:t> Trong đó</a:t>
              </a:r>
              <a:r>
                <a:rPr lang="en-US" sz="3200">
                  <a:solidFill>
                    <a:srgbClr val="000000"/>
                  </a:solidFill>
                  <a:latin typeface="Open Sans Bold"/>
                </a:rPr>
                <a:t> X</a:t>
              </a:r>
              <a:r>
                <a:rPr lang="en-US" sz="3200">
                  <a:solidFill>
                    <a:srgbClr val="000000"/>
                  </a:solidFill>
                  <a:latin typeface="Open Sans"/>
                </a:rPr>
                <a:t> là kiến trúc nhằm trích xuất đặc trưng dựa trên CNN:</a:t>
              </a:r>
            </a:p>
            <a:p>
              <a:pPr marL="1381761" lvl="2" indent="-460587">
                <a:lnSpc>
                  <a:spcPts val="4480"/>
                </a:lnSpc>
                <a:buFont typeface="Arial"/>
                <a:buChar char="⚬"/>
              </a:pPr>
              <a:r>
                <a:rPr lang="en-US" sz="3200">
                  <a:solidFill>
                    <a:srgbClr val="000000"/>
                  </a:solidFill>
                  <a:latin typeface="Open Sans"/>
                </a:rPr>
                <a:t>2 lớp CNN của mô hình </a:t>
              </a:r>
              <a:r>
                <a:rPr lang="en-US" sz="3200">
                  <a:solidFill>
                    <a:srgbClr val="000000"/>
                  </a:solidFill>
                  <a:latin typeface="Open Sans Bold"/>
                </a:rPr>
                <a:t>Keras </a:t>
              </a:r>
            </a:p>
            <a:p>
              <a:pPr marL="1381761" lvl="2" indent="-460587">
                <a:lnSpc>
                  <a:spcPts val="4480"/>
                </a:lnSpc>
                <a:buFont typeface="Arial"/>
                <a:buChar char="⚬"/>
              </a:pPr>
              <a:r>
                <a:rPr lang="en-US" sz="3200">
                  <a:solidFill>
                    <a:srgbClr val="000000"/>
                  </a:solidFill>
                  <a:latin typeface="Open Sans"/>
                </a:rPr>
                <a:t>Kiến trúc dựa trên </a:t>
              </a:r>
              <a:r>
                <a:rPr lang="en-US" sz="3200">
                  <a:solidFill>
                    <a:srgbClr val="000000"/>
                  </a:solidFill>
                  <a:latin typeface="Open Sans Bold"/>
                </a:rPr>
                <a:t>AlexNet </a:t>
              </a:r>
            </a:p>
            <a:p>
              <a:pPr marL="1381761" lvl="2" indent="-460587">
                <a:lnSpc>
                  <a:spcPts val="4480"/>
                </a:lnSpc>
                <a:buFont typeface="Arial"/>
                <a:buChar char="⚬"/>
              </a:pPr>
              <a:r>
                <a:rPr lang="en-US" sz="3200">
                  <a:solidFill>
                    <a:srgbClr val="000000"/>
                  </a:solidFill>
                  <a:latin typeface="Open Sans"/>
                </a:rPr>
                <a:t>Kiến trúc dựa trên </a:t>
              </a:r>
              <a:r>
                <a:rPr lang="en-US" sz="3200">
                  <a:solidFill>
                    <a:srgbClr val="000000"/>
                  </a:solidFill>
                  <a:latin typeface="Open Sans Bold"/>
                </a:rPr>
                <a:t>VGG16</a:t>
              </a:r>
            </a:p>
            <a:p>
              <a:pPr marL="1381761" lvl="2" indent="-460587">
                <a:lnSpc>
                  <a:spcPts val="4480"/>
                </a:lnSpc>
                <a:buFont typeface="Arial"/>
                <a:buChar char="⚬"/>
              </a:pPr>
              <a:r>
                <a:rPr lang="en-US" sz="3200">
                  <a:solidFill>
                    <a:srgbClr val="000000"/>
                  </a:solidFill>
                  <a:latin typeface="Open Sans"/>
                </a:rPr>
                <a:t>Kiến trúc dựa trên </a:t>
              </a:r>
              <a:r>
                <a:rPr lang="en-US" sz="3200">
                  <a:solidFill>
                    <a:srgbClr val="000000"/>
                  </a:solidFill>
                  <a:latin typeface="Open Sans Bold"/>
                </a:rPr>
                <a:t>ResNet</a:t>
              </a:r>
            </a:p>
            <a:p>
              <a:pPr>
                <a:lnSpc>
                  <a:spcPts val="4480"/>
                </a:lnSpc>
              </a:pPr>
              <a:endParaRPr lang="en-US" sz="3200">
                <a:solidFill>
                  <a:srgbClr val="000000"/>
                </a:solidFill>
                <a:latin typeface="Open Sans Bold"/>
              </a:endParaRPr>
            </a:p>
            <a:p>
              <a:pPr>
                <a:lnSpc>
                  <a:spcPts val="4480"/>
                </a:lnSpc>
              </a:pPr>
              <a:endParaRPr lang="en-US" sz="3200">
                <a:solidFill>
                  <a:srgbClr val="000000"/>
                </a:solidFill>
                <a:latin typeface="Open Sans Bold"/>
              </a:endParaRPr>
            </a:p>
          </p:txBody>
        </p:sp>
        <p:sp>
          <p:nvSpPr>
            <p:cNvPr id="8" name="Freeform 8"/>
            <p:cNvSpPr/>
            <p:nvPr/>
          </p:nvSpPr>
          <p:spPr>
            <a:xfrm>
              <a:off x="11458366" y="0"/>
              <a:ext cx="8863404" cy="10701830"/>
            </a:xfrm>
            <a:custGeom>
              <a:avLst/>
              <a:gdLst/>
              <a:ahLst/>
              <a:cxnLst/>
              <a:rect l="l" t="t" r="r" b="b"/>
              <a:pathLst>
                <a:path w="8863404" h="10701830">
                  <a:moveTo>
                    <a:pt x="0" y="0"/>
                  </a:moveTo>
                  <a:lnTo>
                    <a:pt x="8863405" y="0"/>
                  </a:lnTo>
                  <a:lnTo>
                    <a:pt x="8863405" y="10701830"/>
                  </a:lnTo>
                  <a:lnTo>
                    <a:pt x="0" y="10701830"/>
                  </a:lnTo>
                  <a:lnTo>
                    <a:pt x="0" y="0"/>
                  </a:lnTo>
                  <a:close/>
                </a:path>
              </a:pathLst>
            </a:custGeom>
            <a:blipFill>
              <a:blip r:embed="rId6"/>
              <a:stretch>
                <a:fillRect/>
              </a:stretch>
            </a:blipFill>
          </p:spPr>
          <p:txBody>
            <a:bodyPr/>
            <a:lstStyle/>
            <a:p>
              <a:endParaRPr lang="vi-VN"/>
            </a:p>
          </p:txBody>
        </p:sp>
      </p:gr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028700" y="2062905"/>
            <a:ext cx="16230600" cy="7026689"/>
            <a:chOff x="0" y="0"/>
            <a:chExt cx="21640800" cy="9368919"/>
          </a:xfrm>
        </p:grpSpPr>
        <p:sp>
          <p:nvSpPr>
            <p:cNvPr id="7" name="Freeform 7"/>
            <p:cNvSpPr/>
            <p:nvPr/>
          </p:nvSpPr>
          <p:spPr>
            <a:xfrm>
              <a:off x="11668107" y="953737"/>
              <a:ext cx="9972693" cy="7947138"/>
            </a:xfrm>
            <a:custGeom>
              <a:avLst/>
              <a:gdLst/>
              <a:ahLst/>
              <a:cxnLst/>
              <a:rect l="l" t="t" r="r" b="b"/>
              <a:pathLst>
                <a:path w="9972693" h="7947138">
                  <a:moveTo>
                    <a:pt x="0" y="0"/>
                  </a:moveTo>
                  <a:lnTo>
                    <a:pt x="9972693" y="0"/>
                  </a:lnTo>
                  <a:lnTo>
                    <a:pt x="9972693" y="7947138"/>
                  </a:lnTo>
                  <a:lnTo>
                    <a:pt x="0" y="7947138"/>
                  </a:lnTo>
                  <a:lnTo>
                    <a:pt x="0" y="0"/>
                  </a:lnTo>
                  <a:close/>
                </a:path>
              </a:pathLst>
            </a:custGeom>
            <a:blipFill>
              <a:blip r:embed="rId6"/>
              <a:stretch>
                <a:fillRect r="-57920"/>
              </a:stretch>
            </a:blipFill>
          </p:spPr>
          <p:txBody>
            <a:bodyPr/>
            <a:lstStyle/>
            <a:p>
              <a:endParaRPr lang="vi-VN"/>
            </a:p>
          </p:txBody>
        </p:sp>
        <p:sp>
          <p:nvSpPr>
            <p:cNvPr id="8" name="TextBox 8"/>
            <p:cNvSpPr txBox="1"/>
            <p:nvPr/>
          </p:nvSpPr>
          <p:spPr>
            <a:xfrm>
              <a:off x="0" y="1177843"/>
              <a:ext cx="10820400" cy="81910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Kiến trúc này bao gồm:</a:t>
              </a:r>
            </a:p>
            <a:p>
              <a:pPr marL="1381761" lvl="2" indent="-460587">
                <a:lnSpc>
                  <a:spcPts val="4480"/>
                </a:lnSpc>
                <a:buFont typeface="Arial"/>
                <a:buChar char="⚬"/>
              </a:pPr>
              <a:r>
                <a:rPr lang="en-US" sz="3200">
                  <a:solidFill>
                    <a:srgbClr val="000000"/>
                  </a:solidFill>
                  <a:latin typeface="Open Sans"/>
                </a:rPr>
                <a:t>Conv2D</a:t>
              </a:r>
            </a:p>
            <a:p>
              <a:pPr marL="1381761" lvl="2" indent="-460587">
                <a:lnSpc>
                  <a:spcPts val="4480"/>
                </a:lnSpc>
                <a:buFont typeface="Arial"/>
                <a:buChar char="⚬"/>
              </a:pPr>
              <a:r>
                <a:rPr lang="en-US" sz="3200">
                  <a:solidFill>
                    <a:srgbClr val="000000"/>
                  </a:solidFill>
                  <a:latin typeface="Open Sans"/>
                </a:rPr>
                <a:t>MaxPooling2D</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Kiến trúc này hoàn toàn xấy dựng dựa trên kiến trúc mà </a:t>
              </a:r>
              <a:r>
                <a:rPr lang="en-US" sz="3200">
                  <a:solidFill>
                    <a:srgbClr val="000000"/>
                  </a:solidFill>
                  <a:latin typeface="Open Sans Bold"/>
                </a:rPr>
                <a:t>Keras</a:t>
              </a:r>
              <a:r>
                <a:rPr lang="en-US" sz="3200">
                  <a:solidFill>
                    <a:srgbClr val="000000"/>
                  </a:solidFill>
                  <a:latin typeface="Open Sans"/>
                </a:rPr>
                <a:t> đã xây dựng</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Hoàn toàn phù hợp cho ảnh Captcha văn bản </a:t>
              </a:r>
              <a:r>
                <a:rPr lang="en-US" sz="3200">
                  <a:solidFill>
                    <a:srgbClr val="000000"/>
                  </a:solidFill>
                  <a:latin typeface="Open Sans Bold"/>
                </a:rPr>
                <a:t>200</a:t>
              </a:r>
              <a:r>
                <a:rPr lang="en-US" sz="3200">
                  <a:solidFill>
                    <a:srgbClr val="000000"/>
                  </a:solidFill>
                  <a:latin typeface="Open Sans"/>
                </a:rPr>
                <a:t> width, </a:t>
              </a:r>
              <a:r>
                <a:rPr lang="en-US" sz="3200">
                  <a:solidFill>
                    <a:srgbClr val="000000"/>
                  </a:solidFill>
                  <a:latin typeface="Open Sans Bold"/>
                </a:rPr>
                <a:t>50 </a:t>
              </a:r>
              <a:r>
                <a:rPr lang="en-US" sz="3200">
                  <a:solidFill>
                    <a:srgbClr val="000000"/>
                  </a:solidFill>
                  <a:latin typeface="Open Sans"/>
                </a:rPr>
                <a:t>height</a:t>
              </a:r>
            </a:p>
            <a:p>
              <a:pPr>
                <a:lnSpc>
                  <a:spcPts val="4480"/>
                </a:lnSpc>
              </a:pPr>
              <a:endParaRPr lang="en-US" sz="3200">
                <a:solidFill>
                  <a:srgbClr val="000000"/>
                </a:solidFill>
                <a:latin typeface="Open Sans"/>
              </a:endParaRPr>
            </a:p>
            <a:p>
              <a:pPr>
                <a:lnSpc>
                  <a:spcPts val="4480"/>
                </a:lnSpc>
              </a:pPr>
              <a:endParaRPr lang="en-US" sz="3200">
                <a:solidFill>
                  <a:srgbClr val="000000"/>
                </a:solidFill>
                <a:latin typeface="Open Sans"/>
              </a:endParaRPr>
            </a:p>
          </p:txBody>
        </p:sp>
        <p:sp>
          <p:nvSpPr>
            <p:cNvPr id="9" name="TextBox 9"/>
            <p:cNvSpPr txBox="1"/>
            <p:nvPr/>
          </p:nvSpPr>
          <p:spPr>
            <a:xfrm>
              <a:off x="0" y="-76200"/>
              <a:ext cx="12666861"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2 lớp CNN dựa trên Keras</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11328255" y="1362055"/>
            <a:ext cx="5082370" cy="7562889"/>
          </a:xfrm>
          <a:custGeom>
            <a:avLst/>
            <a:gdLst/>
            <a:ahLst/>
            <a:cxnLst/>
            <a:rect l="l" t="t" r="r" b="b"/>
            <a:pathLst>
              <a:path w="5082370" h="7562889">
                <a:moveTo>
                  <a:pt x="0" y="0"/>
                </a:moveTo>
                <a:lnTo>
                  <a:pt x="5082369" y="0"/>
                </a:lnTo>
                <a:lnTo>
                  <a:pt x="5082369" y="7562890"/>
                </a:lnTo>
                <a:lnTo>
                  <a:pt x="0" y="7562890"/>
                </a:lnTo>
                <a:lnTo>
                  <a:pt x="0" y="0"/>
                </a:lnTo>
                <a:close/>
              </a:path>
            </a:pathLst>
          </a:custGeom>
          <a:blipFill>
            <a:blip r:embed="rId6"/>
            <a:stretch>
              <a:fillRect/>
            </a:stretch>
          </a:blipFill>
        </p:spPr>
        <p:txBody>
          <a:bodyPr/>
          <a:lstStyle/>
          <a:p>
            <a:endParaRPr lang="vi-VN"/>
          </a:p>
        </p:txBody>
      </p:sp>
      <p:grpSp>
        <p:nvGrpSpPr>
          <p:cNvPr id="7" name="Group 7"/>
          <p:cNvGrpSpPr/>
          <p:nvPr/>
        </p:nvGrpSpPr>
        <p:grpSpPr>
          <a:xfrm>
            <a:off x="1028700" y="1933453"/>
            <a:ext cx="9916699" cy="5042607"/>
            <a:chOff x="0" y="0"/>
            <a:chExt cx="13222266" cy="6723475"/>
          </a:xfrm>
        </p:grpSpPr>
        <p:sp>
          <p:nvSpPr>
            <p:cNvPr id="8" name="TextBox 8"/>
            <p:cNvSpPr txBox="1"/>
            <p:nvPr/>
          </p:nvSpPr>
          <p:spPr>
            <a:xfrm>
              <a:off x="0" y="1529599"/>
              <a:ext cx="13222266" cy="51938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AlexNet là một kiểu thiết kế CNN:</a:t>
              </a:r>
            </a:p>
            <a:p>
              <a:pPr marL="1381761" lvl="2" indent="-460587">
                <a:lnSpc>
                  <a:spcPts val="4480"/>
                </a:lnSpc>
                <a:buFont typeface="Arial"/>
                <a:buChar char="⚬"/>
              </a:pPr>
              <a:r>
                <a:rPr lang="en-US" sz="3200">
                  <a:solidFill>
                    <a:srgbClr val="000000"/>
                  </a:solidFill>
                  <a:latin typeface="Open Sans"/>
                </a:rPr>
                <a:t>Thiết kế bởi </a:t>
              </a:r>
              <a:r>
                <a:rPr lang="en-US" sz="3200">
                  <a:solidFill>
                    <a:srgbClr val="000000"/>
                  </a:solidFill>
                  <a:latin typeface="Open Sans Bold"/>
                </a:rPr>
                <a:t>Alex Krizhevsky </a:t>
              </a:r>
              <a:r>
                <a:rPr lang="en-US" sz="3200">
                  <a:solidFill>
                    <a:srgbClr val="000000"/>
                  </a:solidFill>
                  <a:latin typeface="Open Sans"/>
                </a:rPr>
                <a:t>với sự cộng tác của </a:t>
              </a:r>
              <a:r>
                <a:rPr lang="en-US" sz="3200">
                  <a:solidFill>
                    <a:srgbClr val="000000"/>
                  </a:solidFill>
                  <a:latin typeface="Open Sans Bold"/>
                </a:rPr>
                <a:t>Ilya Sutskever </a:t>
              </a:r>
              <a:r>
                <a:rPr lang="en-US" sz="3200">
                  <a:solidFill>
                    <a:srgbClr val="000000"/>
                  </a:solidFill>
                  <a:latin typeface="Open Sans"/>
                </a:rPr>
                <a:t>và </a:t>
              </a:r>
              <a:r>
                <a:rPr lang="en-US" sz="3200">
                  <a:solidFill>
                    <a:srgbClr val="000000"/>
                  </a:solidFill>
                  <a:latin typeface="Open Sans Bold"/>
                </a:rPr>
                <a:t>Geoffrey Hinton</a:t>
              </a:r>
            </a:p>
            <a:p>
              <a:pPr marL="1381761" lvl="2" indent="-460587">
                <a:lnSpc>
                  <a:spcPts val="4480"/>
                </a:lnSpc>
                <a:buFont typeface="Arial"/>
                <a:buChar char="⚬"/>
              </a:pPr>
              <a:r>
                <a:rPr lang="en-US" sz="3200">
                  <a:solidFill>
                    <a:srgbClr val="000000"/>
                  </a:solidFill>
                  <a:latin typeface="Open Sans"/>
                </a:rPr>
                <a:t>Thi đấu trong </a:t>
              </a:r>
              <a:r>
                <a:rPr lang="en-US" sz="3200">
                  <a:solidFill>
                    <a:srgbClr val="000000"/>
                  </a:solidFill>
                  <a:latin typeface="Open Sans Bold"/>
                </a:rPr>
                <a:t>ImageNet</a:t>
              </a:r>
            </a:p>
            <a:p>
              <a:pPr>
                <a:lnSpc>
                  <a:spcPts val="4480"/>
                </a:lnSpc>
              </a:pPr>
              <a:endParaRPr lang="en-US" sz="3200">
                <a:solidFill>
                  <a:srgbClr val="000000"/>
                </a:solidFill>
                <a:latin typeface="Open Sans Bold"/>
              </a:endParaRPr>
            </a:p>
            <a:p>
              <a:pPr marL="690881" lvl="1" indent="-345440">
                <a:lnSpc>
                  <a:spcPts val="4480"/>
                </a:lnSpc>
                <a:buFont typeface="Arial"/>
                <a:buChar char="•"/>
              </a:pPr>
              <a:r>
                <a:rPr lang="en-US" sz="3200">
                  <a:solidFill>
                    <a:srgbClr val="000000"/>
                  </a:solidFill>
                  <a:latin typeface="Open Sans"/>
                </a:rPr>
                <a:t>Kiến trúc AlexNet sẽ bao gồm </a:t>
              </a:r>
              <a:r>
                <a:rPr lang="en-US" sz="3200">
                  <a:solidFill>
                    <a:srgbClr val="000000"/>
                  </a:solidFill>
                  <a:latin typeface="Open Sans Bold"/>
                </a:rPr>
                <a:t>5</a:t>
              </a:r>
              <a:r>
                <a:rPr lang="en-US" sz="3200">
                  <a:solidFill>
                    <a:srgbClr val="000000"/>
                  </a:solidFill>
                  <a:latin typeface="Open Sans"/>
                </a:rPr>
                <a:t> lớp chính là CNN đi cùng với Max Pooling, sau đó là</a:t>
              </a:r>
              <a:r>
                <a:rPr lang="en-US" sz="3200">
                  <a:solidFill>
                    <a:srgbClr val="000000"/>
                  </a:solidFill>
                  <a:latin typeface="Open Sans Bold"/>
                </a:rPr>
                <a:t> 3</a:t>
              </a:r>
              <a:r>
                <a:rPr lang="en-US" sz="3200">
                  <a:solidFill>
                    <a:srgbClr val="000000"/>
                  </a:solidFill>
                  <a:latin typeface="Open Sans"/>
                </a:rPr>
                <a:t> lớp Dense </a:t>
              </a:r>
            </a:p>
          </p:txBody>
        </p:sp>
        <p:sp>
          <p:nvSpPr>
            <p:cNvPr id="9" name="TextBox 9"/>
            <p:cNvSpPr txBox="1"/>
            <p:nvPr/>
          </p:nvSpPr>
          <p:spPr>
            <a:xfrm>
              <a:off x="0" y="-76200"/>
              <a:ext cx="9931003"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AlexNet</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17</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7260562"/>
            <a:ext cx="3088202" cy="3026438"/>
          </a:xfrm>
          <a:custGeom>
            <a:avLst/>
            <a:gdLst/>
            <a:ahLst/>
            <a:cxnLst/>
            <a:rect l="l" t="t" r="r" b="b"/>
            <a:pathLst>
              <a:path w="3088202" h="3026438">
                <a:moveTo>
                  <a:pt x="0" y="0"/>
                </a:moveTo>
                <a:lnTo>
                  <a:pt x="3088202" y="0"/>
                </a:lnTo>
                <a:lnTo>
                  <a:pt x="3088202" y="3026438"/>
                </a:lnTo>
                <a:lnTo>
                  <a:pt x="0" y="302643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1726494" y="2862032"/>
            <a:ext cx="14835012" cy="4899358"/>
          </a:xfrm>
          <a:custGeom>
            <a:avLst/>
            <a:gdLst/>
            <a:ahLst/>
            <a:cxnLst/>
            <a:rect l="l" t="t" r="r" b="b"/>
            <a:pathLst>
              <a:path w="14835012" h="4899358">
                <a:moveTo>
                  <a:pt x="0" y="0"/>
                </a:moveTo>
                <a:lnTo>
                  <a:pt x="14835012" y="0"/>
                </a:lnTo>
                <a:lnTo>
                  <a:pt x="14835012" y="4899357"/>
                </a:lnTo>
                <a:lnTo>
                  <a:pt x="0" y="4899357"/>
                </a:lnTo>
                <a:lnTo>
                  <a:pt x="0" y="0"/>
                </a:lnTo>
                <a:close/>
              </a:path>
            </a:pathLst>
          </a:custGeom>
          <a:blipFill>
            <a:blip r:embed="rId6"/>
            <a:stretch>
              <a:fillRect/>
            </a:stretch>
          </a:blipFill>
        </p:spPr>
        <p:txBody>
          <a:bodyPr/>
          <a:lstStyle/>
          <a:p>
            <a:endParaRPr lang="vi-VN"/>
          </a:p>
        </p:txBody>
      </p:sp>
      <p:sp>
        <p:nvSpPr>
          <p:cNvPr id="7" name="TextBox 7"/>
          <p:cNvSpPr txBox="1"/>
          <p:nvPr/>
        </p:nvSpPr>
        <p:spPr>
          <a:xfrm>
            <a:off x="1028700" y="1725381"/>
            <a:ext cx="7448252" cy="679450"/>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AlexNet</a:t>
            </a:r>
          </a:p>
        </p:txBody>
      </p:sp>
      <p:sp>
        <p:nvSpPr>
          <p:cNvPr id="8" name="Freeform 8"/>
          <p:cNvSpPr/>
          <p:nvPr/>
        </p:nvSpPr>
        <p:spPr>
          <a:xfrm rot="-2517906">
            <a:off x="16734663" y="-5864"/>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18</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11096370" y="1346641"/>
            <a:ext cx="6444370" cy="7287039"/>
          </a:xfrm>
          <a:custGeom>
            <a:avLst/>
            <a:gdLst/>
            <a:ahLst/>
            <a:cxnLst/>
            <a:rect l="l" t="t" r="r" b="b"/>
            <a:pathLst>
              <a:path w="6444370" h="7287039">
                <a:moveTo>
                  <a:pt x="0" y="0"/>
                </a:moveTo>
                <a:lnTo>
                  <a:pt x="6444370" y="0"/>
                </a:lnTo>
                <a:lnTo>
                  <a:pt x="6444370" y="7287040"/>
                </a:lnTo>
                <a:lnTo>
                  <a:pt x="0" y="7287040"/>
                </a:lnTo>
                <a:lnTo>
                  <a:pt x="0" y="0"/>
                </a:lnTo>
                <a:close/>
              </a:path>
            </a:pathLst>
          </a:custGeom>
          <a:blipFill>
            <a:blip r:embed="rId6"/>
            <a:stretch>
              <a:fillRect r="-39498" b="-3492"/>
            </a:stretch>
          </a:blipFill>
        </p:spPr>
        <p:txBody>
          <a:bodyPr/>
          <a:lstStyle/>
          <a:p>
            <a:endParaRPr lang="vi-VN"/>
          </a:p>
        </p:txBody>
      </p:sp>
      <p:grpSp>
        <p:nvGrpSpPr>
          <p:cNvPr id="7" name="Group 7"/>
          <p:cNvGrpSpPr/>
          <p:nvPr/>
        </p:nvGrpSpPr>
        <p:grpSpPr>
          <a:xfrm>
            <a:off x="1028700" y="2080798"/>
            <a:ext cx="9916699" cy="6464714"/>
            <a:chOff x="0" y="0"/>
            <a:chExt cx="13222266" cy="8619619"/>
          </a:xfrm>
        </p:grpSpPr>
        <p:sp>
          <p:nvSpPr>
            <p:cNvPr id="8" name="TextBox 8"/>
            <p:cNvSpPr txBox="1"/>
            <p:nvPr/>
          </p:nvSpPr>
          <p:spPr>
            <a:xfrm>
              <a:off x="0" y="1177843"/>
              <a:ext cx="13222266" cy="74417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Kiến trúc dựa trên AlexNet</a:t>
              </a:r>
            </a:p>
            <a:p>
              <a:pPr marL="1381761" lvl="2" indent="-460587">
                <a:lnSpc>
                  <a:spcPts val="4480"/>
                </a:lnSpc>
                <a:buFont typeface="Arial"/>
                <a:buChar char="⚬"/>
              </a:pPr>
              <a:r>
                <a:rPr lang="en-US" sz="3200">
                  <a:solidFill>
                    <a:srgbClr val="000000"/>
                  </a:solidFill>
                  <a:latin typeface="Open Sans"/>
                </a:rPr>
                <a:t>Giữ nguyên </a:t>
              </a:r>
              <a:r>
                <a:rPr lang="en-US" sz="3200">
                  <a:solidFill>
                    <a:srgbClr val="000000"/>
                  </a:solidFill>
                  <a:latin typeface="Open Sans Bold"/>
                </a:rPr>
                <a:t>số lượng </a:t>
              </a:r>
              <a:r>
                <a:rPr lang="en-US" sz="3200">
                  <a:solidFill>
                    <a:srgbClr val="000000"/>
                  </a:solidFill>
                  <a:latin typeface="Open Sans"/>
                </a:rPr>
                <a:t>và </a:t>
              </a:r>
              <a:r>
                <a:rPr lang="en-US" sz="3200">
                  <a:solidFill>
                    <a:srgbClr val="000000"/>
                  </a:solidFill>
                  <a:latin typeface="Open Sans Bold"/>
                </a:rPr>
                <a:t>thứ tự</a:t>
              </a:r>
              <a:r>
                <a:rPr lang="en-US" sz="3200">
                  <a:solidFill>
                    <a:srgbClr val="000000"/>
                  </a:solidFill>
                  <a:latin typeface="Open Sans"/>
                </a:rPr>
                <a:t> các lớp CNN và MaxPooling</a:t>
              </a:r>
            </a:p>
            <a:p>
              <a:pPr marL="1381761" lvl="2" indent="-460587">
                <a:lnSpc>
                  <a:spcPts val="4480"/>
                </a:lnSpc>
                <a:buFont typeface="Arial"/>
                <a:buChar char="⚬"/>
              </a:pPr>
              <a:r>
                <a:rPr lang="en-US" sz="3200">
                  <a:solidFill>
                    <a:srgbClr val="000000"/>
                  </a:solidFill>
                  <a:latin typeface="Open Sans"/>
                </a:rPr>
                <a:t>Bỏ đi các lớp BatchNormalization</a:t>
              </a:r>
            </a:p>
            <a:p>
              <a:pPr marL="1381761" lvl="2" indent="-460587">
                <a:lnSpc>
                  <a:spcPts val="4480"/>
                </a:lnSpc>
                <a:buFont typeface="Arial"/>
                <a:buChar char="⚬"/>
              </a:pPr>
              <a:r>
                <a:rPr lang="en-US" sz="3200">
                  <a:solidFill>
                    <a:srgbClr val="000000"/>
                  </a:solidFill>
                  <a:latin typeface="Open Sans"/>
                </a:rPr>
                <a:t>Thay ma trận </a:t>
              </a:r>
              <a:r>
                <a:rPr lang="en-US" sz="3200">
                  <a:solidFill>
                    <a:srgbClr val="000000"/>
                  </a:solidFill>
                  <a:latin typeface="Open Sans Bold"/>
                </a:rPr>
                <a:t>kernel,</a:t>
              </a:r>
              <a:r>
                <a:rPr lang="en-US" sz="3200">
                  <a:solidFill>
                    <a:srgbClr val="000000"/>
                  </a:solidFill>
                  <a:latin typeface="Open Sans"/>
                </a:rPr>
                <a:t> </a:t>
              </a:r>
              <a:r>
                <a:rPr lang="en-US" sz="3200">
                  <a:solidFill>
                    <a:srgbClr val="000000"/>
                  </a:solidFill>
                  <a:latin typeface="Open Sans Bold"/>
                </a:rPr>
                <a:t>stride  </a:t>
              </a:r>
            </a:p>
            <a:p>
              <a:pPr>
                <a:lnSpc>
                  <a:spcPts val="4480"/>
                </a:lnSpc>
              </a:pPr>
              <a:endParaRPr lang="en-US" sz="3200">
                <a:solidFill>
                  <a:srgbClr val="000000"/>
                </a:solidFill>
                <a:latin typeface="Open Sans Bold"/>
              </a:endParaRPr>
            </a:p>
            <a:p>
              <a:pPr marL="690881" lvl="1" indent="-345440">
                <a:lnSpc>
                  <a:spcPts val="4480"/>
                </a:lnSpc>
                <a:buFont typeface="Arial"/>
                <a:buChar char="•"/>
              </a:pPr>
              <a:r>
                <a:rPr lang="en-US" sz="3200">
                  <a:solidFill>
                    <a:srgbClr val="000000"/>
                  </a:solidFill>
                  <a:latin typeface="Open Sans"/>
                </a:rPr>
                <a:t>Giải quyết sự không phù hợp </a:t>
              </a:r>
              <a:r>
                <a:rPr lang="en-US" sz="3200">
                  <a:solidFill>
                    <a:srgbClr val="000000"/>
                  </a:solidFill>
                  <a:latin typeface="Open Sans Bold"/>
                </a:rPr>
                <a:t>kích thước</a:t>
              </a:r>
              <a:r>
                <a:rPr lang="en-US" sz="3200">
                  <a:solidFill>
                    <a:srgbClr val="000000"/>
                  </a:solidFill>
                  <a:latin typeface="Open Sans"/>
                </a:rPr>
                <a:t> Output của ALexNet: (2, 1, 256) -&gt; (12, 3, 128)</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Tạo </a:t>
              </a:r>
              <a:r>
                <a:rPr lang="en-US" sz="3200">
                  <a:solidFill>
                    <a:srgbClr val="000000"/>
                  </a:solidFill>
                  <a:latin typeface="Open Sans Bold"/>
                </a:rPr>
                <a:t>nhiều </a:t>
              </a:r>
              <a:r>
                <a:rPr lang="en-US" sz="3200">
                  <a:solidFill>
                    <a:srgbClr val="000000"/>
                  </a:solidFill>
                  <a:latin typeface="Open Sans"/>
                </a:rPr>
                <a:t>step để thực hiện train với CTC</a:t>
              </a:r>
            </a:p>
          </p:txBody>
        </p:sp>
        <p:sp>
          <p:nvSpPr>
            <p:cNvPr id="9" name="TextBox 9"/>
            <p:cNvSpPr txBox="1"/>
            <p:nvPr/>
          </p:nvSpPr>
          <p:spPr>
            <a:xfrm>
              <a:off x="0" y="-76200"/>
              <a:ext cx="9931003"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AlexNet</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19</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txBody>
          <a:bodyPr/>
          <a:lstStyle/>
          <a:p>
            <a:endParaRPr lang="vi-VN"/>
          </a:p>
        </p:txBody>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1028700" y="3835602"/>
            <a:ext cx="5819421" cy="1893569"/>
          </a:xfrm>
          <a:prstGeom prst="rect">
            <a:avLst/>
          </a:prstGeom>
        </p:spPr>
        <p:txBody>
          <a:bodyPr lIns="0" tIns="0" rIns="0" bIns="0" rtlCol="0" anchor="t">
            <a:spAutoFit/>
          </a:bodyPr>
          <a:lstStyle/>
          <a:p>
            <a:pPr>
              <a:lnSpc>
                <a:spcPts val="13439"/>
              </a:lnSpc>
            </a:pPr>
            <a:r>
              <a:rPr lang="en-US" sz="15999">
                <a:solidFill>
                  <a:srgbClr val="22423D"/>
                </a:solidFill>
                <a:latin typeface="Moontime"/>
              </a:rPr>
              <a:t>Contents</a:t>
            </a:r>
          </a:p>
        </p:txBody>
      </p:sp>
      <p:sp>
        <p:nvSpPr>
          <p:cNvPr id="5" name="TextBox 5"/>
          <p:cNvSpPr txBox="1"/>
          <p:nvPr/>
        </p:nvSpPr>
        <p:spPr>
          <a:xfrm>
            <a:off x="6106559" y="1648460"/>
            <a:ext cx="11434181" cy="6799580"/>
          </a:xfrm>
          <a:prstGeom prst="rect">
            <a:avLst/>
          </a:prstGeom>
        </p:spPr>
        <p:txBody>
          <a:bodyPr lIns="0" tIns="0" rIns="0" bIns="0" rtlCol="0" anchor="t">
            <a:spAutoFit/>
          </a:bodyPr>
          <a:lstStyle/>
          <a:p>
            <a:pPr marL="863599" lvl="1" indent="-431800" algn="just">
              <a:lnSpc>
                <a:spcPts val="6759"/>
              </a:lnSpc>
              <a:buFont typeface="Arial"/>
              <a:buChar char="•"/>
            </a:pPr>
            <a:r>
              <a:rPr lang="en-US" sz="3999" spc="663">
                <a:solidFill>
                  <a:srgbClr val="22423D"/>
                </a:solidFill>
                <a:latin typeface="Open Sans"/>
              </a:rPr>
              <a:t>Thông tin nhóm</a:t>
            </a:r>
          </a:p>
          <a:p>
            <a:pPr marL="863599" lvl="1" indent="-431800" algn="just">
              <a:lnSpc>
                <a:spcPts val="6759"/>
              </a:lnSpc>
              <a:buFont typeface="Arial"/>
              <a:buChar char="•"/>
            </a:pPr>
            <a:r>
              <a:rPr lang="en-US" sz="3999" spc="663">
                <a:solidFill>
                  <a:srgbClr val="22423D"/>
                </a:solidFill>
                <a:latin typeface="Open Sans"/>
              </a:rPr>
              <a:t>Giới thiệu bài toán</a:t>
            </a:r>
          </a:p>
          <a:p>
            <a:pPr marL="863599" lvl="1" indent="-431800" algn="just">
              <a:lnSpc>
                <a:spcPts val="6759"/>
              </a:lnSpc>
              <a:buFont typeface="Arial"/>
              <a:buChar char="•"/>
            </a:pPr>
            <a:r>
              <a:rPr lang="en-US" sz="3999" spc="663">
                <a:solidFill>
                  <a:srgbClr val="22423D"/>
                </a:solidFill>
                <a:latin typeface="Open Sans"/>
              </a:rPr>
              <a:t>Nghiên cứu liên quan</a:t>
            </a:r>
          </a:p>
          <a:p>
            <a:pPr marL="863599" lvl="1" indent="-431800" algn="just">
              <a:lnSpc>
                <a:spcPts val="6759"/>
              </a:lnSpc>
              <a:buFont typeface="Arial"/>
              <a:buChar char="•"/>
            </a:pPr>
            <a:r>
              <a:rPr lang="en-US" sz="3999" spc="663">
                <a:solidFill>
                  <a:srgbClr val="22423D"/>
                </a:solidFill>
                <a:latin typeface="Open Sans"/>
              </a:rPr>
              <a:t>Thuật toán</a:t>
            </a:r>
          </a:p>
          <a:p>
            <a:pPr marL="863599" lvl="1" indent="-431800" algn="just">
              <a:lnSpc>
                <a:spcPts val="6759"/>
              </a:lnSpc>
              <a:buFont typeface="Arial"/>
              <a:buChar char="•"/>
            </a:pPr>
            <a:r>
              <a:rPr lang="en-US" sz="3999" spc="663">
                <a:solidFill>
                  <a:srgbClr val="22423D"/>
                </a:solidFill>
                <a:latin typeface="Open Sans"/>
              </a:rPr>
              <a:t>Kết quả thực nghiệm &amp; Phân tích</a:t>
            </a:r>
          </a:p>
          <a:p>
            <a:pPr marL="863599" lvl="1" indent="-431800" algn="just">
              <a:lnSpc>
                <a:spcPts val="6759"/>
              </a:lnSpc>
              <a:buFont typeface="Arial"/>
              <a:buChar char="•"/>
            </a:pPr>
            <a:r>
              <a:rPr lang="en-US" sz="3999" spc="663">
                <a:solidFill>
                  <a:srgbClr val="22423D"/>
                </a:solidFill>
                <a:latin typeface="Open Sans"/>
              </a:rPr>
              <a:t>Kết luận &amp; Hướng phát triển</a:t>
            </a:r>
          </a:p>
          <a:p>
            <a:pPr marL="863599" lvl="1" indent="-431800" algn="just">
              <a:lnSpc>
                <a:spcPts val="6759"/>
              </a:lnSpc>
              <a:buFont typeface="Arial"/>
              <a:buChar char="•"/>
            </a:pPr>
            <a:r>
              <a:rPr lang="en-US" sz="3999" spc="663">
                <a:solidFill>
                  <a:srgbClr val="22423D"/>
                </a:solidFill>
                <a:latin typeface="Open Sans"/>
              </a:rPr>
              <a:t>Ứng dụng</a:t>
            </a:r>
          </a:p>
          <a:p>
            <a:pPr marL="863599" lvl="1" indent="-431800" algn="just">
              <a:lnSpc>
                <a:spcPts val="6759"/>
              </a:lnSpc>
              <a:buFont typeface="Arial"/>
              <a:buChar char="•"/>
            </a:pPr>
            <a:r>
              <a:rPr lang="en-US" sz="3999" spc="663">
                <a:solidFill>
                  <a:srgbClr val="22423D"/>
                </a:solidFill>
                <a:latin typeface="Open Sans"/>
              </a:rPr>
              <a:t>Tài liệu tham khảo</a:t>
            </a:r>
          </a:p>
        </p:txBody>
      </p:sp>
      <p:sp>
        <p:nvSpPr>
          <p:cNvPr id="6" name="Freeform 6"/>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16793480" y="8738561"/>
            <a:ext cx="1494520" cy="1548439"/>
            <a:chOff x="0" y="0"/>
            <a:chExt cx="1992693" cy="2064585"/>
          </a:xfrm>
        </p:grpSpPr>
        <p:sp>
          <p:nvSpPr>
            <p:cNvPr id="8" name="Freeform 8"/>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TextBox 9"/>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rot="5400000">
            <a:off x="9193937" y="3854106"/>
            <a:ext cx="9868160" cy="2578787"/>
          </a:xfrm>
          <a:custGeom>
            <a:avLst/>
            <a:gdLst/>
            <a:ahLst/>
            <a:cxnLst/>
            <a:rect l="l" t="t" r="r" b="b"/>
            <a:pathLst>
              <a:path w="9868160" h="2578787">
                <a:moveTo>
                  <a:pt x="0" y="0"/>
                </a:moveTo>
                <a:lnTo>
                  <a:pt x="9868160" y="0"/>
                </a:lnTo>
                <a:lnTo>
                  <a:pt x="9868160" y="2578788"/>
                </a:lnTo>
                <a:lnTo>
                  <a:pt x="0" y="2578788"/>
                </a:lnTo>
                <a:lnTo>
                  <a:pt x="0" y="0"/>
                </a:lnTo>
                <a:close/>
              </a:path>
            </a:pathLst>
          </a:custGeom>
          <a:blipFill>
            <a:blip r:embed="rId6"/>
            <a:stretch>
              <a:fillRect/>
            </a:stretch>
          </a:blipFill>
        </p:spPr>
        <p:txBody>
          <a:bodyPr/>
          <a:lstStyle/>
          <a:p>
            <a:endParaRPr lang="vi-VN"/>
          </a:p>
        </p:txBody>
      </p:sp>
      <p:grpSp>
        <p:nvGrpSpPr>
          <p:cNvPr id="7" name="Group 7"/>
          <p:cNvGrpSpPr/>
          <p:nvPr/>
        </p:nvGrpSpPr>
        <p:grpSpPr>
          <a:xfrm>
            <a:off x="1358291" y="2192130"/>
            <a:ext cx="10690615" cy="5340764"/>
            <a:chOff x="0" y="0"/>
            <a:chExt cx="14254153" cy="7121019"/>
          </a:xfrm>
        </p:grpSpPr>
        <p:sp>
          <p:nvSpPr>
            <p:cNvPr id="8" name="TextBox 8"/>
            <p:cNvSpPr txBox="1"/>
            <p:nvPr/>
          </p:nvSpPr>
          <p:spPr>
            <a:xfrm>
              <a:off x="0" y="1177843"/>
              <a:ext cx="14254153" cy="59431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VGG16</a:t>
              </a:r>
              <a:r>
                <a:rPr lang="en-US" sz="3200">
                  <a:solidFill>
                    <a:srgbClr val="000000"/>
                  </a:solidFill>
                  <a:latin typeface="Open Sans"/>
                </a:rPr>
                <a:t> là một kiểu thiết kế CNN:</a:t>
              </a:r>
            </a:p>
            <a:p>
              <a:pPr marL="1381761" lvl="2" indent="-460587">
                <a:lnSpc>
                  <a:spcPts val="4480"/>
                </a:lnSpc>
                <a:buFont typeface="Arial"/>
                <a:buChar char="⚬"/>
              </a:pPr>
              <a:r>
                <a:rPr lang="en-US" sz="3200">
                  <a:solidFill>
                    <a:srgbClr val="000000"/>
                  </a:solidFill>
                  <a:latin typeface="Open Sans"/>
                </a:rPr>
                <a:t>Thiết kế bởi </a:t>
              </a:r>
              <a:r>
                <a:rPr lang="en-US" sz="3200">
                  <a:solidFill>
                    <a:srgbClr val="000000"/>
                  </a:solidFill>
                  <a:latin typeface="Open Sans Bold"/>
                </a:rPr>
                <a:t>Karen Simonyan</a:t>
              </a:r>
              <a:r>
                <a:rPr lang="en-US" sz="3200">
                  <a:solidFill>
                    <a:srgbClr val="000000"/>
                  </a:solidFill>
                  <a:latin typeface="Open Sans"/>
                </a:rPr>
                <a:t> và </a:t>
              </a:r>
              <a:r>
                <a:rPr lang="en-US" sz="3200">
                  <a:solidFill>
                    <a:srgbClr val="000000"/>
                  </a:solidFill>
                  <a:latin typeface="Open Sans Bold"/>
                </a:rPr>
                <a:t>Andrew Zisserman</a:t>
              </a:r>
              <a:r>
                <a:rPr lang="en-US" sz="3200">
                  <a:solidFill>
                    <a:srgbClr val="000000"/>
                  </a:solidFill>
                  <a:latin typeface="Open Sans"/>
                </a:rPr>
                <a:t> cùng sự cộng tác của Đại học Oxford.</a:t>
              </a:r>
            </a:p>
            <a:p>
              <a:pPr marL="1381761" lvl="2" indent="-460587">
                <a:lnSpc>
                  <a:spcPts val="4480"/>
                </a:lnSpc>
                <a:buFont typeface="Arial"/>
                <a:buChar char="⚬"/>
              </a:pPr>
              <a:r>
                <a:rPr lang="en-US" sz="3200">
                  <a:solidFill>
                    <a:srgbClr val="000000"/>
                  </a:solidFill>
                  <a:latin typeface="Open Sans"/>
                </a:rPr>
                <a:t>Thi đấu trong </a:t>
              </a:r>
              <a:r>
                <a:rPr lang="en-US" sz="3200">
                  <a:solidFill>
                    <a:srgbClr val="000000"/>
                  </a:solidFill>
                  <a:latin typeface="Open Sans Bold"/>
                </a:rPr>
                <a:t>ImageNet</a:t>
              </a:r>
            </a:p>
            <a:p>
              <a:pPr>
                <a:lnSpc>
                  <a:spcPts val="4480"/>
                </a:lnSpc>
              </a:pPr>
              <a:endParaRPr lang="en-US" sz="3200">
                <a:solidFill>
                  <a:srgbClr val="000000"/>
                </a:solidFill>
                <a:latin typeface="Open Sans Bold"/>
              </a:endParaRPr>
            </a:p>
            <a:p>
              <a:pPr marL="1381761" lvl="2" indent="-460587">
                <a:lnSpc>
                  <a:spcPts val="4480"/>
                </a:lnSpc>
                <a:buFont typeface="Arial"/>
                <a:buChar char="⚬"/>
              </a:pPr>
              <a:r>
                <a:rPr lang="en-US" sz="3200">
                  <a:solidFill>
                    <a:srgbClr val="000000"/>
                  </a:solidFill>
                  <a:latin typeface="Open Sans"/>
                </a:rPr>
                <a:t>Gồm các lớp CNN nối liền đi cùng với 1 lớp Pooling và lặp lại như thế </a:t>
              </a:r>
              <a:r>
                <a:rPr lang="en-US" sz="3200">
                  <a:solidFill>
                    <a:srgbClr val="000000"/>
                  </a:solidFill>
                  <a:latin typeface="Open Sans Bold"/>
                </a:rPr>
                <a:t>5</a:t>
              </a:r>
              <a:r>
                <a:rPr lang="en-US" sz="3200">
                  <a:solidFill>
                    <a:srgbClr val="000000"/>
                  </a:solidFill>
                  <a:latin typeface="Open Sans"/>
                </a:rPr>
                <a:t> lần. </a:t>
              </a:r>
            </a:p>
            <a:p>
              <a:pPr marL="1381761" lvl="2" indent="-460587">
                <a:lnSpc>
                  <a:spcPts val="4480"/>
                </a:lnSpc>
                <a:buFont typeface="Arial"/>
                <a:buChar char="⚬"/>
              </a:pPr>
              <a:r>
                <a:rPr lang="en-US" sz="3200">
                  <a:solidFill>
                    <a:srgbClr val="000000"/>
                  </a:solidFill>
                  <a:latin typeface="Open Sans"/>
                </a:rPr>
                <a:t>Sau đó được tổng kết qua </a:t>
              </a:r>
              <a:r>
                <a:rPr lang="en-US" sz="3200">
                  <a:solidFill>
                    <a:srgbClr val="000000"/>
                  </a:solidFill>
                  <a:latin typeface="Open Sans Bold"/>
                </a:rPr>
                <a:t>3 </a:t>
              </a:r>
              <a:r>
                <a:rPr lang="en-US" sz="3200">
                  <a:solidFill>
                    <a:srgbClr val="000000"/>
                  </a:solidFill>
                  <a:latin typeface="Open Sans"/>
                </a:rPr>
                <a:t>lớp Dense </a:t>
              </a:r>
            </a:p>
          </p:txBody>
        </p:sp>
        <p:sp>
          <p:nvSpPr>
            <p:cNvPr id="9" name="TextBox 9"/>
            <p:cNvSpPr txBox="1"/>
            <p:nvPr/>
          </p:nvSpPr>
          <p:spPr>
            <a:xfrm>
              <a:off x="0" y="-76200"/>
              <a:ext cx="10706035"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VGG</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20</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3799647" y="3491403"/>
            <a:ext cx="10688706" cy="5361593"/>
          </a:xfrm>
          <a:custGeom>
            <a:avLst/>
            <a:gdLst/>
            <a:ahLst/>
            <a:cxnLst/>
            <a:rect l="l" t="t" r="r" b="b"/>
            <a:pathLst>
              <a:path w="10688706" h="5361593">
                <a:moveTo>
                  <a:pt x="0" y="0"/>
                </a:moveTo>
                <a:lnTo>
                  <a:pt x="10688706" y="0"/>
                </a:lnTo>
                <a:lnTo>
                  <a:pt x="10688706" y="5361594"/>
                </a:lnTo>
                <a:lnTo>
                  <a:pt x="0" y="5361594"/>
                </a:lnTo>
                <a:lnTo>
                  <a:pt x="0" y="0"/>
                </a:lnTo>
                <a:close/>
              </a:path>
            </a:pathLst>
          </a:custGeom>
          <a:blipFill>
            <a:blip r:embed="rId6"/>
            <a:stretch>
              <a:fillRect/>
            </a:stretch>
          </a:blipFill>
        </p:spPr>
        <p:txBody>
          <a:bodyPr/>
          <a:lstStyle/>
          <a:p>
            <a:endParaRPr lang="vi-VN"/>
          </a:p>
        </p:txBody>
      </p:sp>
      <p:sp>
        <p:nvSpPr>
          <p:cNvPr id="7" name="TextBox 7"/>
          <p:cNvSpPr txBox="1"/>
          <p:nvPr/>
        </p:nvSpPr>
        <p:spPr>
          <a:xfrm>
            <a:off x="1358291" y="2115930"/>
            <a:ext cx="7278649" cy="679450"/>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VGG</a:t>
            </a: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21</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45927" cy="1346641"/>
            <a:chOff x="0" y="0"/>
            <a:chExt cx="13527903" cy="1795522"/>
          </a:xfrm>
        </p:grpSpPr>
        <p:sp>
          <p:nvSpPr>
            <p:cNvPr id="3" name="Freeform 3"/>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TextBox 4"/>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5" name="Freeform 5"/>
          <p:cNvSpPr/>
          <p:nvPr/>
        </p:nvSpPr>
        <p:spPr>
          <a:xfrm rot="5400000">
            <a:off x="10332470" y="3183319"/>
            <a:ext cx="7610866" cy="3920362"/>
          </a:xfrm>
          <a:custGeom>
            <a:avLst/>
            <a:gdLst/>
            <a:ahLst/>
            <a:cxnLst/>
            <a:rect l="l" t="t" r="r" b="b"/>
            <a:pathLst>
              <a:path w="7610866" h="3920362">
                <a:moveTo>
                  <a:pt x="0" y="0"/>
                </a:moveTo>
                <a:lnTo>
                  <a:pt x="7610866" y="0"/>
                </a:lnTo>
                <a:lnTo>
                  <a:pt x="7610866" y="3920362"/>
                </a:lnTo>
                <a:lnTo>
                  <a:pt x="0" y="3920362"/>
                </a:lnTo>
                <a:lnTo>
                  <a:pt x="0" y="0"/>
                </a:lnTo>
                <a:close/>
              </a:path>
            </a:pathLst>
          </a:custGeom>
          <a:blipFill>
            <a:blip r:embed="rId4"/>
            <a:stretch>
              <a:fillRect/>
            </a:stretch>
          </a:blipFill>
        </p:spPr>
        <p:txBody>
          <a:bodyPr/>
          <a:lstStyle/>
          <a:p>
            <a:endParaRPr lang="vi-VN"/>
          </a:p>
        </p:txBody>
      </p:sp>
      <p:sp>
        <p:nvSpPr>
          <p:cNvPr id="6" name="Freeform 6"/>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5">
              <a:alphaModFix amt="36000"/>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2099388" y="2473118"/>
            <a:ext cx="8901773" cy="3654839"/>
            <a:chOff x="0" y="0"/>
            <a:chExt cx="11869031" cy="4873119"/>
          </a:xfrm>
        </p:grpSpPr>
        <p:sp>
          <p:nvSpPr>
            <p:cNvPr id="8" name="TextBox 8"/>
            <p:cNvSpPr txBox="1"/>
            <p:nvPr/>
          </p:nvSpPr>
          <p:spPr>
            <a:xfrm>
              <a:off x="0" y="1177843"/>
              <a:ext cx="11869031" cy="36952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Cắt  một phần của </a:t>
              </a:r>
              <a:r>
                <a:rPr lang="en-US" sz="3200">
                  <a:solidFill>
                    <a:srgbClr val="000000"/>
                  </a:solidFill>
                  <a:latin typeface="Open Sans Bold"/>
                </a:rPr>
                <a:t>VGG16</a:t>
              </a:r>
              <a:r>
                <a:rPr lang="en-US" sz="3200">
                  <a:solidFill>
                    <a:srgbClr val="000000"/>
                  </a:solidFill>
                  <a:latin typeface="Open Sans"/>
                </a:rPr>
                <a:t> để làm bộ trích xuất đặc trưng. </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Cụ thể là cắt từ đầu đến </a:t>
              </a:r>
              <a:r>
                <a:rPr lang="en-US" sz="3200">
                  <a:solidFill>
                    <a:srgbClr val="000000"/>
                  </a:solidFill>
                  <a:latin typeface="Open Sans Bold"/>
                </a:rPr>
                <a:t>block3_conv3</a:t>
              </a:r>
              <a:r>
                <a:rPr lang="en-US" sz="3200">
                  <a:solidFill>
                    <a:srgbClr val="000000"/>
                  </a:solidFill>
                  <a:latin typeface="Open Sans"/>
                </a:rPr>
                <a:t> (Conv2D)</a:t>
              </a:r>
            </a:p>
          </p:txBody>
        </p:sp>
        <p:sp>
          <p:nvSpPr>
            <p:cNvPr id="9" name="TextBox 9"/>
            <p:cNvSpPr txBox="1"/>
            <p:nvPr/>
          </p:nvSpPr>
          <p:spPr>
            <a:xfrm>
              <a:off x="0" y="-76200"/>
              <a:ext cx="8914613"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VGG</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22</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9658160" y="1028700"/>
            <a:ext cx="7601140" cy="8084495"/>
          </a:xfrm>
          <a:custGeom>
            <a:avLst/>
            <a:gdLst/>
            <a:ahLst/>
            <a:cxnLst/>
            <a:rect l="l" t="t" r="r" b="b"/>
            <a:pathLst>
              <a:path w="7601140" h="8084495">
                <a:moveTo>
                  <a:pt x="0" y="0"/>
                </a:moveTo>
                <a:lnTo>
                  <a:pt x="7601140" y="0"/>
                </a:lnTo>
                <a:lnTo>
                  <a:pt x="7601140" y="8084495"/>
                </a:lnTo>
                <a:lnTo>
                  <a:pt x="0" y="8084495"/>
                </a:lnTo>
                <a:lnTo>
                  <a:pt x="0" y="0"/>
                </a:lnTo>
                <a:close/>
              </a:path>
            </a:pathLst>
          </a:custGeom>
          <a:blipFill>
            <a:blip r:embed="rId6"/>
            <a:stretch>
              <a:fillRect/>
            </a:stretch>
          </a:blipFill>
        </p:spPr>
        <p:txBody>
          <a:bodyPr/>
          <a:lstStyle/>
          <a:p>
            <a:endParaRPr lang="vi-VN"/>
          </a:p>
        </p:txBody>
      </p:sp>
      <p:grpSp>
        <p:nvGrpSpPr>
          <p:cNvPr id="7" name="Group 7"/>
          <p:cNvGrpSpPr/>
          <p:nvPr/>
        </p:nvGrpSpPr>
        <p:grpSpPr>
          <a:xfrm>
            <a:off x="1028700" y="1814618"/>
            <a:ext cx="8555958" cy="6657763"/>
            <a:chOff x="0" y="0"/>
            <a:chExt cx="11407944" cy="8877018"/>
          </a:xfrm>
        </p:grpSpPr>
        <p:sp>
          <p:nvSpPr>
            <p:cNvPr id="8" name="TextBox 8"/>
            <p:cNvSpPr txBox="1"/>
            <p:nvPr/>
          </p:nvSpPr>
          <p:spPr>
            <a:xfrm>
              <a:off x="0" y="1435241"/>
              <a:ext cx="11407944" cy="74417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ResNet là mạng nơ-ron sâu tiên tiến trong </a:t>
              </a:r>
              <a:r>
                <a:rPr lang="en-US" sz="3200">
                  <a:solidFill>
                    <a:srgbClr val="000000"/>
                  </a:solidFill>
                  <a:latin typeface="Open Sans Bold"/>
                </a:rPr>
                <a:t>xử lý ảnh</a:t>
              </a:r>
              <a:r>
                <a:rPr lang="en-US" sz="3200">
                  <a:solidFill>
                    <a:srgbClr val="000000"/>
                  </a:solidFill>
                  <a:latin typeface="Open Sans"/>
                </a:rPr>
                <a:t> và </a:t>
              </a:r>
              <a:r>
                <a:rPr lang="en-US" sz="3200">
                  <a:solidFill>
                    <a:srgbClr val="000000"/>
                  </a:solidFill>
                  <a:latin typeface="Open Sans Bold"/>
                </a:rPr>
                <a:t>nhận dạng </a:t>
              </a:r>
              <a:r>
                <a:rPr lang="en-US" sz="3200">
                  <a:solidFill>
                    <a:srgbClr val="000000"/>
                  </a:solidFill>
                  <a:latin typeface="Open Sans"/>
                </a:rPr>
                <a:t>đối tượng</a:t>
              </a:r>
            </a:p>
            <a:p>
              <a:pPr marL="690881" lvl="1" indent="-345440">
                <a:lnSpc>
                  <a:spcPts val="4480"/>
                </a:lnSpc>
                <a:buFont typeface="Arial"/>
                <a:buChar char="•"/>
              </a:pPr>
              <a:r>
                <a:rPr lang="en-US" sz="3200">
                  <a:solidFill>
                    <a:srgbClr val="000000"/>
                  </a:solidFill>
                  <a:latin typeface="Open Sans"/>
                </a:rPr>
                <a:t>Khả năng xây dựng mạng sâu </a:t>
              </a:r>
              <a:r>
                <a:rPr lang="en-US" sz="3200">
                  <a:solidFill>
                    <a:srgbClr val="000000"/>
                  </a:solidFill>
                  <a:latin typeface="Open Sans Bold"/>
                </a:rPr>
                <a:t>hơn</a:t>
              </a:r>
            </a:p>
            <a:p>
              <a:pPr marL="690881" lvl="1" indent="-345440">
                <a:lnSpc>
                  <a:spcPts val="4480"/>
                </a:lnSpc>
                <a:buFont typeface="Arial"/>
                <a:buChar char="•"/>
              </a:pPr>
              <a:r>
                <a:rPr lang="en-US" sz="3200">
                  <a:solidFill>
                    <a:srgbClr val="000000"/>
                  </a:solidFill>
                  <a:latin typeface="Open Sans"/>
                </a:rPr>
                <a:t>Các khối </a:t>
              </a:r>
              <a:r>
                <a:rPr lang="en-US" sz="3200">
                  <a:solidFill>
                    <a:srgbClr val="000000"/>
                  </a:solidFill>
                  <a:latin typeface="Open Sans Bold"/>
                </a:rPr>
                <a:t>Residual Block</a:t>
              </a:r>
              <a:r>
                <a:rPr lang="en-US" sz="3200">
                  <a:solidFill>
                    <a:srgbClr val="000000"/>
                  </a:solidFill>
                  <a:latin typeface="Open Sans"/>
                </a:rPr>
                <a:t> để giải quyết  Gradient Vanishing và mất mát thông tin</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Activation </a:t>
              </a:r>
              <a:r>
                <a:rPr lang="en-US" sz="3200">
                  <a:solidFill>
                    <a:srgbClr val="000000"/>
                  </a:solidFill>
                  <a:latin typeface="Open Sans Bold"/>
                </a:rPr>
                <a:t>ReLU </a:t>
              </a:r>
              <a:r>
                <a:rPr lang="en-US" sz="3200">
                  <a:solidFill>
                    <a:srgbClr val="000000"/>
                  </a:solidFill>
                  <a:latin typeface="Open Sans"/>
                </a:rPr>
                <a:t>được sử dụng để tăng tính phi tuyến và đơn giản hóa tính toán</a:t>
              </a:r>
            </a:p>
            <a:p>
              <a:pPr marL="690881" lvl="1" indent="-345440">
                <a:lnSpc>
                  <a:spcPts val="4480"/>
                </a:lnSpc>
                <a:buFont typeface="Arial"/>
                <a:buChar char="•"/>
              </a:pPr>
              <a:r>
                <a:rPr lang="en-US" sz="3200">
                  <a:solidFill>
                    <a:srgbClr val="000000"/>
                  </a:solidFill>
                  <a:latin typeface="Open Sans"/>
                </a:rPr>
                <a:t>Sử dụng bộ lọc kích thước </a:t>
              </a:r>
              <a:r>
                <a:rPr lang="en-US" sz="3200">
                  <a:solidFill>
                    <a:srgbClr val="000000"/>
                  </a:solidFill>
                  <a:latin typeface="Open Sans Bold"/>
                </a:rPr>
                <a:t>nhỏ</a:t>
              </a:r>
              <a:r>
                <a:rPr lang="en-US" sz="3200">
                  <a:solidFill>
                    <a:srgbClr val="000000"/>
                  </a:solidFill>
                  <a:latin typeface="Open Sans"/>
                </a:rPr>
                <a:t> (3x3) trong các convolutional layer</a:t>
              </a:r>
            </a:p>
          </p:txBody>
        </p:sp>
        <p:sp>
          <p:nvSpPr>
            <p:cNvPr id="9" name="TextBox 9"/>
            <p:cNvSpPr txBox="1"/>
            <p:nvPr/>
          </p:nvSpPr>
          <p:spPr>
            <a:xfrm>
              <a:off x="0" y="-76200"/>
              <a:ext cx="9931003"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ResNet</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23</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1716286" y="3417473"/>
            <a:ext cx="14855429" cy="4744642"/>
          </a:xfrm>
          <a:custGeom>
            <a:avLst/>
            <a:gdLst/>
            <a:ahLst/>
            <a:cxnLst/>
            <a:rect l="l" t="t" r="r" b="b"/>
            <a:pathLst>
              <a:path w="14855429" h="4744642">
                <a:moveTo>
                  <a:pt x="0" y="0"/>
                </a:moveTo>
                <a:lnTo>
                  <a:pt x="14855428" y="0"/>
                </a:lnTo>
                <a:lnTo>
                  <a:pt x="14855428" y="4744642"/>
                </a:lnTo>
                <a:lnTo>
                  <a:pt x="0" y="4744642"/>
                </a:lnTo>
                <a:lnTo>
                  <a:pt x="0" y="0"/>
                </a:lnTo>
                <a:close/>
              </a:path>
            </a:pathLst>
          </a:custGeom>
          <a:blipFill>
            <a:blip r:embed="rId6"/>
            <a:stretch>
              <a:fillRect/>
            </a:stretch>
          </a:blipFill>
        </p:spPr>
        <p:txBody>
          <a:bodyPr/>
          <a:lstStyle/>
          <a:p>
            <a:endParaRPr lang="vi-VN"/>
          </a:p>
        </p:txBody>
      </p:sp>
      <p:sp>
        <p:nvSpPr>
          <p:cNvPr id="7" name="TextBox 7"/>
          <p:cNvSpPr txBox="1"/>
          <p:nvPr/>
        </p:nvSpPr>
        <p:spPr>
          <a:xfrm>
            <a:off x="1028700" y="2004598"/>
            <a:ext cx="7448252" cy="679450"/>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X: dựa trên ResNet</a:t>
            </a: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24</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8835202" y="1579081"/>
            <a:ext cx="7958278" cy="7128837"/>
            <a:chOff x="0" y="0"/>
            <a:chExt cx="10611037" cy="9505117"/>
          </a:xfrm>
        </p:grpSpPr>
        <p:sp>
          <p:nvSpPr>
            <p:cNvPr id="7" name="Freeform 7"/>
            <p:cNvSpPr/>
            <p:nvPr/>
          </p:nvSpPr>
          <p:spPr>
            <a:xfrm>
              <a:off x="0" y="0"/>
              <a:ext cx="10611037" cy="4760091"/>
            </a:xfrm>
            <a:custGeom>
              <a:avLst/>
              <a:gdLst/>
              <a:ahLst/>
              <a:cxnLst/>
              <a:rect l="l" t="t" r="r" b="b"/>
              <a:pathLst>
                <a:path w="10611037" h="4760091">
                  <a:moveTo>
                    <a:pt x="0" y="0"/>
                  </a:moveTo>
                  <a:lnTo>
                    <a:pt x="10611037" y="0"/>
                  </a:lnTo>
                  <a:lnTo>
                    <a:pt x="10611037" y="4760091"/>
                  </a:lnTo>
                  <a:lnTo>
                    <a:pt x="0" y="4760091"/>
                  </a:lnTo>
                  <a:lnTo>
                    <a:pt x="0" y="0"/>
                  </a:lnTo>
                  <a:close/>
                </a:path>
              </a:pathLst>
            </a:custGeom>
            <a:blipFill>
              <a:blip r:embed="rId6"/>
              <a:stretch>
                <a:fillRect/>
              </a:stretch>
            </a:blipFill>
          </p:spPr>
          <p:txBody>
            <a:bodyPr/>
            <a:lstStyle/>
            <a:p>
              <a:endParaRPr lang="vi-VN"/>
            </a:p>
          </p:txBody>
        </p:sp>
        <p:sp>
          <p:nvSpPr>
            <p:cNvPr id="8" name="Freeform 8"/>
            <p:cNvSpPr/>
            <p:nvPr/>
          </p:nvSpPr>
          <p:spPr>
            <a:xfrm>
              <a:off x="0" y="4909164"/>
              <a:ext cx="10611037" cy="4595953"/>
            </a:xfrm>
            <a:custGeom>
              <a:avLst/>
              <a:gdLst/>
              <a:ahLst/>
              <a:cxnLst/>
              <a:rect l="l" t="t" r="r" b="b"/>
              <a:pathLst>
                <a:path w="10611037" h="4595953">
                  <a:moveTo>
                    <a:pt x="0" y="0"/>
                  </a:moveTo>
                  <a:lnTo>
                    <a:pt x="10611037" y="0"/>
                  </a:lnTo>
                  <a:lnTo>
                    <a:pt x="10611037" y="4595953"/>
                  </a:lnTo>
                  <a:lnTo>
                    <a:pt x="0" y="4595953"/>
                  </a:lnTo>
                  <a:lnTo>
                    <a:pt x="0" y="0"/>
                  </a:lnTo>
                  <a:close/>
                </a:path>
              </a:pathLst>
            </a:custGeom>
            <a:blipFill>
              <a:blip r:embed="rId7"/>
              <a:stretch>
                <a:fillRect t="-1103" b="-57110"/>
              </a:stretch>
            </a:blipFill>
          </p:spPr>
          <p:txBody>
            <a:bodyPr/>
            <a:lstStyle/>
            <a:p>
              <a:endParaRPr lang="vi-VN"/>
            </a:p>
          </p:txBody>
        </p:sp>
      </p:grpSp>
      <p:grpSp>
        <p:nvGrpSpPr>
          <p:cNvPr id="9" name="Group 9"/>
          <p:cNvGrpSpPr/>
          <p:nvPr/>
        </p:nvGrpSpPr>
        <p:grpSpPr>
          <a:xfrm>
            <a:off x="1238050" y="2095606"/>
            <a:ext cx="7319187" cy="5533813"/>
            <a:chOff x="0" y="0"/>
            <a:chExt cx="9758917" cy="7378418"/>
          </a:xfrm>
        </p:grpSpPr>
        <p:sp>
          <p:nvSpPr>
            <p:cNvPr id="10" name="TextBox 10"/>
            <p:cNvSpPr txBox="1"/>
            <p:nvPr/>
          </p:nvSpPr>
          <p:spPr>
            <a:xfrm>
              <a:off x="0" y="1435241"/>
              <a:ext cx="9758917" cy="59431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LSTM </a:t>
              </a:r>
              <a:r>
                <a:rPr lang="en-US" sz="3200">
                  <a:solidFill>
                    <a:srgbClr val="000000"/>
                  </a:solidFill>
                  <a:latin typeface="Open Sans"/>
                </a:rPr>
                <a:t>(Long short-term memory) là  kiến trúc cải tiến dựa trên </a:t>
              </a:r>
              <a:r>
                <a:rPr lang="en-US" sz="3200">
                  <a:solidFill>
                    <a:srgbClr val="000000"/>
                  </a:solidFill>
                  <a:latin typeface="Open Sans Bold"/>
                </a:rPr>
                <a:t>RNN</a:t>
              </a:r>
              <a:r>
                <a:rPr lang="en-US" sz="3200">
                  <a:solidFill>
                    <a:srgbClr val="000000"/>
                  </a:solidFill>
                  <a:latin typeface="Open Sans"/>
                </a:rPr>
                <a:t>:</a:t>
              </a:r>
            </a:p>
            <a:p>
              <a:pPr>
                <a:lnSpc>
                  <a:spcPts val="4480"/>
                </a:lnSpc>
              </a:pPr>
              <a:endParaRPr lang="en-US" sz="3200">
                <a:solidFill>
                  <a:srgbClr val="000000"/>
                </a:solidFill>
                <a:latin typeface="Open Sans"/>
              </a:endParaRPr>
            </a:p>
            <a:p>
              <a:pPr marL="1381761" lvl="2" indent="-460587">
                <a:lnSpc>
                  <a:spcPts val="4480"/>
                </a:lnSpc>
                <a:buFont typeface="Arial"/>
                <a:buChar char="⚬"/>
              </a:pPr>
              <a:r>
                <a:rPr lang="en-US" sz="3200">
                  <a:solidFill>
                    <a:srgbClr val="000000"/>
                  </a:solidFill>
                  <a:latin typeface="Open Sans"/>
                </a:rPr>
                <a:t>Lưu trữ thêm bộ nhớ </a:t>
              </a:r>
              <a:r>
                <a:rPr lang="en-US" sz="3200">
                  <a:solidFill>
                    <a:srgbClr val="000000"/>
                  </a:solidFill>
                  <a:latin typeface="Open Sans Bold"/>
                </a:rPr>
                <a:t>dài </a:t>
              </a:r>
              <a:r>
                <a:rPr lang="en-US" sz="3200">
                  <a:solidFill>
                    <a:srgbClr val="000000"/>
                  </a:solidFill>
                  <a:latin typeface="Open Sans"/>
                </a:rPr>
                <a:t>hạn</a:t>
              </a:r>
            </a:p>
            <a:p>
              <a:pPr marL="1381761" lvl="2" indent="-460587">
                <a:lnSpc>
                  <a:spcPts val="4480"/>
                </a:lnSpc>
                <a:buFont typeface="Arial"/>
                <a:buChar char="⚬"/>
              </a:pPr>
              <a:r>
                <a:rPr lang="en-US" sz="3200">
                  <a:solidFill>
                    <a:srgbClr val="000000"/>
                  </a:solidFill>
                  <a:latin typeface="Open Sans"/>
                </a:rPr>
                <a:t>Xử lý vấn đề </a:t>
              </a:r>
              <a:r>
                <a:rPr lang="en-US" sz="3200">
                  <a:solidFill>
                    <a:srgbClr val="000000"/>
                  </a:solidFill>
                  <a:latin typeface="Open Sans Bold"/>
                </a:rPr>
                <a:t>triệt tiêu đạo hàm </a:t>
              </a:r>
              <a:r>
                <a:rPr lang="en-US" sz="3200">
                  <a:solidFill>
                    <a:srgbClr val="000000"/>
                  </a:solidFill>
                  <a:latin typeface="Open Sans"/>
                </a:rPr>
                <a:t>và mất thông tin khi truyền đi xa.</a:t>
              </a:r>
            </a:p>
            <a:p>
              <a:pPr>
                <a:lnSpc>
                  <a:spcPts val="4480"/>
                </a:lnSpc>
              </a:pPr>
              <a:endParaRPr lang="en-US" sz="3200">
                <a:solidFill>
                  <a:srgbClr val="000000"/>
                </a:solidFill>
                <a:latin typeface="Open Sans"/>
              </a:endParaRPr>
            </a:p>
          </p:txBody>
        </p:sp>
        <p:sp>
          <p:nvSpPr>
            <p:cNvPr id="11" name="TextBox 11"/>
            <p:cNvSpPr txBox="1"/>
            <p:nvPr/>
          </p:nvSpPr>
          <p:spPr>
            <a:xfrm>
              <a:off x="0" y="-76200"/>
              <a:ext cx="8495469"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BiLSTM</a:t>
              </a:r>
            </a:p>
          </p:txBody>
        </p:sp>
      </p:grpSp>
      <p:grpSp>
        <p:nvGrpSpPr>
          <p:cNvPr id="12" name="Group 12"/>
          <p:cNvGrpSpPr/>
          <p:nvPr/>
        </p:nvGrpSpPr>
        <p:grpSpPr>
          <a:xfrm>
            <a:off x="16793480" y="8620566"/>
            <a:ext cx="1494520" cy="1548439"/>
            <a:chOff x="0" y="0"/>
            <a:chExt cx="1992693" cy="2064585"/>
          </a:xfrm>
        </p:grpSpPr>
        <p:sp>
          <p:nvSpPr>
            <p:cNvPr id="13" name="Freeform 13"/>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4" name="TextBox 14"/>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25</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sp>
        <p:nvSpPr>
          <p:cNvPr id="6" name="Freeform 6"/>
          <p:cNvSpPr/>
          <p:nvPr/>
        </p:nvSpPr>
        <p:spPr>
          <a:xfrm>
            <a:off x="9906472" y="2185841"/>
            <a:ext cx="7634268" cy="5532916"/>
          </a:xfrm>
          <a:custGeom>
            <a:avLst/>
            <a:gdLst/>
            <a:ahLst/>
            <a:cxnLst/>
            <a:rect l="l" t="t" r="r" b="b"/>
            <a:pathLst>
              <a:path w="7634268" h="5532916">
                <a:moveTo>
                  <a:pt x="0" y="0"/>
                </a:moveTo>
                <a:lnTo>
                  <a:pt x="7634268" y="0"/>
                </a:lnTo>
                <a:lnTo>
                  <a:pt x="7634268" y="5532916"/>
                </a:lnTo>
                <a:lnTo>
                  <a:pt x="0" y="5532916"/>
                </a:lnTo>
                <a:lnTo>
                  <a:pt x="0" y="0"/>
                </a:lnTo>
                <a:close/>
              </a:path>
            </a:pathLst>
          </a:custGeom>
          <a:blipFill>
            <a:blip r:embed="rId6"/>
            <a:stretch>
              <a:fillRect/>
            </a:stretch>
          </a:blipFill>
        </p:spPr>
        <p:txBody>
          <a:bodyPr/>
          <a:lstStyle/>
          <a:p>
            <a:endParaRPr lang="vi-VN"/>
          </a:p>
        </p:txBody>
      </p:sp>
      <p:grpSp>
        <p:nvGrpSpPr>
          <p:cNvPr id="7" name="Group 7"/>
          <p:cNvGrpSpPr/>
          <p:nvPr/>
        </p:nvGrpSpPr>
        <p:grpSpPr>
          <a:xfrm>
            <a:off x="1028700" y="2185841"/>
            <a:ext cx="8948407" cy="4690402"/>
            <a:chOff x="0" y="0"/>
            <a:chExt cx="11931209" cy="6253870"/>
          </a:xfrm>
        </p:grpSpPr>
        <p:sp>
          <p:nvSpPr>
            <p:cNvPr id="8" name="TextBox 8"/>
            <p:cNvSpPr txBox="1"/>
            <p:nvPr/>
          </p:nvSpPr>
          <p:spPr>
            <a:xfrm>
              <a:off x="0" y="1809293"/>
              <a:ext cx="11931209" cy="44445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BiLSTM</a:t>
              </a:r>
              <a:r>
                <a:rPr lang="en-US" sz="3200">
                  <a:solidFill>
                    <a:srgbClr val="000000"/>
                  </a:solidFill>
                  <a:latin typeface="Open Sans"/>
                </a:rPr>
                <a:t> là kiến trúc xử lí tuần tự hai chiều:</a:t>
              </a:r>
            </a:p>
            <a:p>
              <a:pPr marL="1381761" lvl="2" indent="-460587">
                <a:lnSpc>
                  <a:spcPts val="4480"/>
                </a:lnSpc>
                <a:buFont typeface="Arial"/>
                <a:buChar char="⚬"/>
              </a:pPr>
              <a:r>
                <a:rPr lang="en-US" sz="3200">
                  <a:solidFill>
                    <a:srgbClr val="000000"/>
                  </a:solidFill>
                  <a:latin typeface="Open Sans"/>
                </a:rPr>
                <a:t>Một LSTM lấy input theo chiều </a:t>
              </a:r>
              <a:r>
                <a:rPr lang="en-US" sz="3200">
                  <a:solidFill>
                    <a:srgbClr val="000000"/>
                  </a:solidFill>
                  <a:latin typeface="Open Sans Bold"/>
                </a:rPr>
                <a:t>thuận</a:t>
              </a:r>
              <a:r>
                <a:rPr lang="en-US" sz="3200">
                  <a:solidFill>
                    <a:srgbClr val="000000"/>
                  </a:solidFill>
                  <a:latin typeface="Open Sans"/>
                </a:rPr>
                <a:t> (feedforward direction)</a:t>
              </a:r>
            </a:p>
            <a:p>
              <a:pPr>
                <a:lnSpc>
                  <a:spcPts val="4480"/>
                </a:lnSpc>
              </a:pPr>
              <a:endParaRPr lang="en-US" sz="3200">
                <a:solidFill>
                  <a:srgbClr val="000000"/>
                </a:solidFill>
                <a:latin typeface="Open Sans"/>
              </a:endParaRPr>
            </a:p>
            <a:p>
              <a:pPr marL="1381761" lvl="2" indent="-460587">
                <a:lnSpc>
                  <a:spcPts val="4480"/>
                </a:lnSpc>
                <a:buFont typeface="Arial"/>
                <a:buChar char="⚬"/>
              </a:pPr>
              <a:r>
                <a:rPr lang="en-US" sz="3200">
                  <a:solidFill>
                    <a:srgbClr val="000000"/>
                  </a:solidFill>
                  <a:latin typeface="Open Sans"/>
                </a:rPr>
                <a:t>Một LSTM lấy input theo chiều </a:t>
              </a:r>
              <a:r>
                <a:rPr lang="en-US" sz="3200">
                  <a:solidFill>
                    <a:srgbClr val="000000"/>
                  </a:solidFill>
                  <a:latin typeface="Open Sans Bold"/>
                </a:rPr>
                <a:t>nghịch</a:t>
              </a:r>
              <a:r>
                <a:rPr lang="en-US" sz="3200">
                  <a:solidFill>
                    <a:srgbClr val="000000"/>
                  </a:solidFill>
                  <a:latin typeface="Open Sans"/>
                </a:rPr>
                <a:t> (backward direction)</a:t>
              </a:r>
            </a:p>
          </p:txBody>
        </p:sp>
        <p:sp>
          <p:nvSpPr>
            <p:cNvPr id="9" name="TextBox 9"/>
            <p:cNvSpPr txBox="1"/>
            <p:nvPr/>
          </p:nvSpPr>
          <p:spPr>
            <a:xfrm>
              <a:off x="0" y="-76200"/>
              <a:ext cx="10386524"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BiLSTM</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26</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319705" y="2128996"/>
            <a:ext cx="15648589" cy="4128427"/>
            <a:chOff x="0" y="0"/>
            <a:chExt cx="20864786" cy="5504570"/>
          </a:xfrm>
        </p:grpSpPr>
        <p:sp>
          <p:nvSpPr>
            <p:cNvPr id="7" name="TextBox 7"/>
            <p:cNvSpPr txBox="1"/>
            <p:nvPr/>
          </p:nvSpPr>
          <p:spPr>
            <a:xfrm>
              <a:off x="0" y="1809293"/>
              <a:ext cx="20864786" cy="36952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CTC (Connectionist temporal classification) là một đầu ra của mạng Neural, giải quyết các vấn đề </a:t>
              </a:r>
              <a:r>
                <a:rPr lang="en-US" sz="3200">
                  <a:solidFill>
                    <a:srgbClr val="000000"/>
                  </a:solidFill>
                  <a:latin typeface="Open Sans Bold"/>
                </a:rPr>
                <a:t>phân loại có trình tự</a:t>
              </a:r>
              <a:r>
                <a:rPr lang="en-US" sz="3200">
                  <a:solidFill>
                    <a:srgbClr val="000000"/>
                  </a:solidFill>
                  <a:latin typeface="Open Sans"/>
                </a:rPr>
                <a:t> trong đó thời gian có thể thay đổi.</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Đầu vào (input) của nó là từ một </a:t>
              </a:r>
              <a:r>
                <a:rPr lang="en-US" sz="3200">
                  <a:solidFill>
                    <a:srgbClr val="000000"/>
                  </a:solidFill>
                  <a:latin typeface="Open Sans Bold"/>
                </a:rPr>
                <a:t>mô hình phân loại theo thời gian</a:t>
              </a:r>
              <a:r>
                <a:rPr lang="en-US" sz="3200">
                  <a:solidFill>
                    <a:srgbClr val="000000"/>
                  </a:solidFill>
                  <a:latin typeface="Open Sans"/>
                </a:rPr>
                <a:t> (temporal classifier). Cụ thể trong bài toán này là BiLSTM.</a:t>
              </a:r>
            </a:p>
          </p:txBody>
        </p:sp>
        <p:sp>
          <p:nvSpPr>
            <p:cNvPr id="8" name="TextBox 8"/>
            <p:cNvSpPr txBox="1"/>
            <p:nvPr/>
          </p:nvSpPr>
          <p:spPr>
            <a:xfrm>
              <a:off x="0" y="-76200"/>
              <a:ext cx="18163506"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CTC</a:t>
              </a:r>
            </a:p>
          </p:txBody>
        </p:sp>
      </p:grpSp>
      <p:sp>
        <p:nvSpPr>
          <p:cNvPr id="9" name="Freeform 9"/>
          <p:cNvSpPr/>
          <p:nvPr/>
        </p:nvSpPr>
        <p:spPr>
          <a:xfrm>
            <a:off x="6194241" y="6621981"/>
            <a:ext cx="5899519" cy="1607619"/>
          </a:xfrm>
          <a:custGeom>
            <a:avLst/>
            <a:gdLst/>
            <a:ahLst/>
            <a:cxnLst/>
            <a:rect l="l" t="t" r="r" b="b"/>
            <a:pathLst>
              <a:path w="5899519" h="1607619">
                <a:moveTo>
                  <a:pt x="0" y="0"/>
                </a:moveTo>
                <a:lnTo>
                  <a:pt x="5899518" y="0"/>
                </a:lnTo>
                <a:lnTo>
                  <a:pt x="5899518" y="1607619"/>
                </a:lnTo>
                <a:lnTo>
                  <a:pt x="0" y="1607619"/>
                </a:lnTo>
                <a:lnTo>
                  <a:pt x="0" y="0"/>
                </a:lnTo>
                <a:close/>
              </a:path>
            </a:pathLst>
          </a:custGeom>
          <a:blipFill>
            <a:blip r:embed="rId6"/>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27</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384343" y="1880944"/>
            <a:ext cx="9364960" cy="4690402"/>
            <a:chOff x="0" y="0"/>
            <a:chExt cx="12486614" cy="6253870"/>
          </a:xfrm>
        </p:grpSpPr>
        <p:sp>
          <p:nvSpPr>
            <p:cNvPr id="7" name="TextBox 7"/>
            <p:cNvSpPr txBox="1"/>
            <p:nvPr/>
          </p:nvSpPr>
          <p:spPr>
            <a:xfrm>
              <a:off x="0" y="1809293"/>
              <a:ext cx="12486614" cy="44445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Xác suất của một </a:t>
              </a:r>
              <a:r>
                <a:rPr lang="en-US" sz="3200">
                  <a:solidFill>
                    <a:srgbClr val="000000"/>
                  </a:solidFill>
                  <a:latin typeface="Open Sans Bold"/>
                </a:rPr>
                <a:t>labelling </a:t>
              </a:r>
              <a:r>
                <a:rPr lang="en-US" sz="3200">
                  <a:solidFill>
                    <a:srgbClr val="000000"/>
                  </a:solidFill>
                  <a:latin typeface="Open Sans"/>
                </a:rPr>
                <a:t>là tổng xác suất của tất cả các </a:t>
              </a:r>
              <a:r>
                <a:rPr lang="en-US" sz="3200">
                  <a:solidFill>
                    <a:srgbClr val="000000"/>
                  </a:solidFill>
                  <a:latin typeface="Open Sans Bold"/>
                </a:rPr>
                <a:t>alignment</a:t>
              </a:r>
              <a:r>
                <a:rPr lang="en-US" sz="3200">
                  <a:solidFill>
                    <a:srgbClr val="000000"/>
                  </a:solidFill>
                  <a:latin typeface="Open Sans"/>
                </a:rPr>
                <a:t> cho ra labelling đó.</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Đầu ra của bộ phân loại sẽ là labelling có vẻ </a:t>
              </a:r>
              <a:r>
                <a:rPr lang="en-US" sz="3200">
                  <a:solidFill>
                    <a:srgbClr val="000000"/>
                  </a:solidFill>
                  <a:latin typeface="Open Sans Bold"/>
                </a:rPr>
                <a:t>gần đúng</a:t>
              </a:r>
              <a:r>
                <a:rPr lang="en-US" sz="3200">
                  <a:solidFill>
                    <a:srgbClr val="000000"/>
                  </a:solidFill>
                  <a:latin typeface="Open Sans"/>
                </a:rPr>
                <a:t> nhất.</a:t>
              </a:r>
            </a:p>
            <a:p>
              <a:pPr>
                <a:lnSpc>
                  <a:spcPts val="4480"/>
                </a:lnSpc>
              </a:pPr>
              <a:endParaRPr lang="en-US" sz="3200">
                <a:solidFill>
                  <a:srgbClr val="000000"/>
                </a:solidFill>
                <a:latin typeface="Open Sans"/>
              </a:endParaRPr>
            </a:p>
          </p:txBody>
        </p:sp>
        <p:sp>
          <p:nvSpPr>
            <p:cNvPr id="8" name="TextBox 8"/>
            <p:cNvSpPr txBox="1"/>
            <p:nvPr/>
          </p:nvSpPr>
          <p:spPr>
            <a:xfrm>
              <a:off x="0" y="-76200"/>
              <a:ext cx="10870022"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Kiến trúc CTC</a:t>
              </a:r>
            </a:p>
          </p:txBody>
        </p:sp>
      </p:grpSp>
      <p:grpSp>
        <p:nvGrpSpPr>
          <p:cNvPr id="9" name="Group 9"/>
          <p:cNvGrpSpPr/>
          <p:nvPr/>
        </p:nvGrpSpPr>
        <p:grpSpPr>
          <a:xfrm>
            <a:off x="11235184" y="1822952"/>
            <a:ext cx="6024116" cy="7271102"/>
            <a:chOff x="0" y="0"/>
            <a:chExt cx="8032155" cy="9694803"/>
          </a:xfrm>
        </p:grpSpPr>
        <p:sp>
          <p:nvSpPr>
            <p:cNvPr id="10" name="Freeform 10"/>
            <p:cNvSpPr/>
            <p:nvPr/>
          </p:nvSpPr>
          <p:spPr>
            <a:xfrm>
              <a:off x="0" y="3019792"/>
              <a:ext cx="8032155" cy="2736091"/>
            </a:xfrm>
            <a:custGeom>
              <a:avLst/>
              <a:gdLst/>
              <a:ahLst/>
              <a:cxnLst/>
              <a:rect l="l" t="t" r="r" b="b"/>
              <a:pathLst>
                <a:path w="8032155" h="2736091">
                  <a:moveTo>
                    <a:pt x="0" y="0"/>
                  </a:moveTo>
                  <a:lnTo>
                    <a:pt x="8032155" y="0"/>
                  </a:lnTo>
                  <a:lnTo>
                    <a:pt x="8032155" y="2736091"/>
                  </a:lnTo>
                  <a:lnTo>
                    <a:pt x="0" y="2736091"/>
                  </a:lnTo>
                  <a:lnTo>
                    <a:pt x="0" y="0"/>
                  </a:lnTo>
                  <a:close/>
                </a:path>
              </a:pathLst>
            </a:custGeom>
            <a:blipFill>
              <a:blip r:embed="rId6"/>
              <a:stretch>
                <a:fillRect t="-1085" b="-1085"/>
              </a:stretch>
            </a:blipFill>
          </p:spPr>
          <p:txBody>
            <a:bodyPr/>
            <a:lstStyle/>
            <a:p>
              <a:endParaRPr lang="vi-VN"/>
            </a:p>
          </p:txBody>
        </p:sp>
        <p:sp>
          <p:nvSpPr>
            <p:cNvPr id="11" name="Freeform 11"/>
            <p:cNvSpPr/>
            <p:nvPr/>
          </p:nvSpPr>
          <p:spPr>
            <a:xfrm>
              <a:off x="0" y="0"/>
              <a:ext cx="8032155" cy="2143492"/>
            </a:xfrm>
            <a:custGeom>
              <a:avLst/>
              <a:gdLst/>
              <a:ahLst/>
              <a:cxnLst/>
              <a:rect l="l" t="t" r="r" b="b"/>
              <a:pathLst>
                <a:path w="8032155" h="2143492">
                  <a:moveTo>
                    <a:pt x="0" y="0"/>
                  </a:moveTo>
                  <a:lnTo>
                    <a:pt x="8032155" y="0"/>
                  </a:lnTo>
                  <a:lnTo>
                    <a:pt x="8032155" y="2143492"/>
                  </a:lnTo>
                  <a:lnTo>
                    <a:pt x="0" y="2143492"/>
                  </a:lnTo>
                  <a:lnTo>
                    <a:pt x="0" y="0"/>
                  </a:lnTo>
                  <a:close/>
                </a:path>
              </a:pathLst>
            </a:custGeom>
            <a:blipFill>
              <a:blip r:embed="rId7"/>
              <a:stretch>
                <a:fillRect t="-1055" b="-1055"/>
              </a:stretch>
            </a:blipFill>
          </p:spPr>
          <p:txBody>
            <a:bodyPr/>
            <a:lstStyle/>
            <a:p>
              <a:endParaRPr lang="vi-VN"/>
            </a:p>
          </p:txBody>
        </p:sp>
        <p:sp>
          <p:nvSpPr>
            <p:cNvPr id="12" name="Freeform 12"/>
            <p:cNvSpPr/>
            <p:nvPr/>
          </p:nvSpPr>
          <p:spPr>
            <a:xfrm>
              <a:off x="0" y="6632183"/>
              <a:ext cx="8032155" cy="3062620"/>
            </a:xfrm>
            <a:custGeom>
              <a:avLst/>
              <a:gdLst/>
              <a:ahLst/>
              <a:cxnLst/>
              <a:rect l="l" t="t" r="r" b="b"/>
              <a:pathLst>
                <a:path w="8032155" h="3062620">
                  <a:moveTo>
                    <a:pt x="0" y="0"/>
                  </a:moveTo>
                  <a:lnTo>
                    <a:pt x="8032155" y="0"/>
                  </a:lnTo>
                  <a:lnTo>
                    <a:pt x="8032155" y="3062620"/>
                  </a:lnTo>
                  <a:lnTo>
                    <a:pt x="0" y="3062620"/>
                  </a:lnTo>
                  <a:lnTo>
                    <a:pt x="0" y="0"/>
                  </a:lnTo>
                  <a:close/>
                </a:path>
              </a:pathLst>
            </a:custGeom>
            <a:blipFill>
              <a:blip r:embed="rId8"/>
              <a:stretch>
                <a:fillRect/>
              </a:stretch>
            </a:blipFill>
          </p:spPr>
          <p:txBody>
            <a:bodyPr/>
            <a:lstStyle/>
            <a:p>
              <a:endParaRPr lang="vi-VN"/>
            </a:p>
          </p:txBody>
        </p:sp>
      </p:grpSp>
      <p:grpSp>
        <p:nvGrpSpPr>
          <p:cNvPr id="13" name="Group 13"/>
          <p:cNvGrpSpPr/>
          <p:nvPr/>
        </p:nvGrpSpPr>
        <p:grpSpPr>
          <a:xfrm>
            <a:off x="16793480" y="8620566"/>
            <a:ext cx="1494520" cy="1548439"/>
            <a:chOff x="0" y="0"/>
            <a:chExt cx="1992693" cy="2064585"/>
          </a:xfrm>
        </p:grpSpPr>
        <p:sp>
          <p:nvSpPr>
            <p:cNvPr id="14" name="Freeform 14"/>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5" name="TextBox 15"/>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28</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631163" y="2210752"/>
            <a:ext cx="15025673" cy="5865495"/>
            <a:chOff x="0" y="0"/>
            <a:chExt cx="20034231" cy="7820660"/>
          </a:xfrm>
        </p:grpSpPr>
        <p:sp>
          <p:nvSpPr>
            <p:cNvPr id="7" name="TextBox 7"/>
            <p:cNvSpPr txBox="1"/>
            <p:nvPr/>
          </p:nvSpPr>
          <p:spPr>
            <a:xfrm>
              <a:off x="0" y="1877483"/>
              <a:ext cx="20034231" cy="59431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Bộ dữ liệu gồm hơn </a:t>
              </a:r>
              <a:r>
                <a:rPr lang="en-US" sz="3200">
                  <a:solidFill>
                    <a:srgbClr val="000000"/>
                  </a:solidFill>
                  <a:latin typeface="Open Sans Bold"/>
                </a:rPr>
                <a:t>113 000 </a:t>
              </a:r>
              <a:r>
                <a:rPr lang="en-US" sz="3200">
                  <a:solidFill>
                    <a:srgbClr val="000000"/>
                  </a:solidFill>
                  <a:latin typeface="Open Sans"/>
                </a:rPr>
                <a:t>ảnh .jpg</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Bộ dữ liệu được chia thành 3 phần train, test, validation theo tỷ lệ </a:t>
              </a:r>
              <a:r>
                <a:rPr lang="en-US" sz="3200">
                  <a:solidFill>
                    <a:srgbClr val="000000"/>
                  </a:solidFill>
                  <a:latin typeface="Open Sans Bold"/>
                </a:rPr>
                <a:t>8:1:1 </a:t>
              </a:r>
            </a:p>
            <a:p>
              <a:pPr marL="1381761" lvl="2" indent="-460587">
                <a:lnSpc>
                  <a:spcPts val="4480"/>
                </a:lnSpc>
                <a:buFont typeface="Arial"/>
                <a:buChar char="⚬"/>
              </a:pPr>
              <a:r>
                <a:rPr lang="en-US" sz="3200">
                  <a:solidFill>
                    <a:srgbClr val="000000"/>
                  </a:solidFill>
                  <a:latin typeface="Open Sans"/>
                </a:rPr>
                <a:t>Bộ train dataset là 80%, khoảng 90 400 ảnh</a:t>
              </a:r>
            </a:p>
            <a:p>
              <a:pPr marL="1381761" lvl="2" indent="-460587">
                <a:lnSpc>
                  <a:spcPts val="4480"/>
                </a:lnSpc>
                <a:buFont typeface="Arial"/>
                <a:buChar char="⚬"/>
              </a:pPr>
              <a:r>
                <a:rPr lang="en-US" sz="3200">
                  <a:solidFill>
                    <a:srgbClr val="000000"/>
                  </a:solidFill>
                  <a:latin typeface="Open Sans"/>
                </a:rPr>
                <a:t>Bộ test dataset là 10%,  khoảng 11 300 ảnh</a:t>
              </a:r>
            </a:p>
            <a:p>
              <a:pPr marL="1381761" lvl="2" indent="-460587">
                <a:lnSpc>
                  <a:spcPts val="4480"/>
                </a:lnSpc>
                <a:buFont typeface="Arial"/>
                <a:buChar char="⚬"/>
              </a:pPr>
              <a:r>
                <a:rPr lang="en-US" sz="3200">
                  <a:solidFill>
                    <a:srgbClr val="000000"/>
                  </a:solidFill>
                  <a:latin typeface="Open Sans"/>
                </a:rPr>
                <a:t>Bộ</a:t>
              </a:r>
              <a:r>
                <a:rPr lang="en-US" sz="3200">
                  <a:solidFill>
                    <a:srgbClr val="000000"/>
                  </a:solidFill>
                  <a:latin typeface="Open Sans Bold"/>
                </a:rPr>
                <a:t> </a:t>
              </a:r>
              <a:r>
                <a:rPr lang="en-US" sz="3200">
                  <a:solidFill>
                    <a:srgbClr val="000000"/>
                  </a:solidFill>
                  <a:latin typeface="Open Sans"/>
                </a:rPr>
                <a:t>validation dataset là 10%, khoảng 11 300 ảnh</a:t>
              </a:r>
            </a:p>
            <a:p>
              <a:pPr>
                <a:lnSpc>
                  <a:spcPts val="4480"/>
                </a:lnSpc>
              </a:pPr>
              <a:endParaRPr lang="en-US" sz="3200">
                <a:solidFill>
                  <a:srgbClr val="000000"/>
                </a:solidFill>
                <a:latin typeface="Open Sans"/>
              </a:endParaRPr>
            </a:p>
            <a:p>
              <a:pPr>
                <a:lnSpc>
                  <a:spcPts val="4480"/>
                </a:lnSpc>
              </a:pPr>
              <a:endParaRPr lang="en-US" sz="3200">
                <a:solidFill>
                  <a:srgbClr val="000000"/>
                </a:solidFill>
                <a:latin typeface="Open Sans"/>
              </a:endParaRPr>
            </a:p>
          </p:txBody>
        </p:sp>
        <p:sp>
          <p:nvSpPr>
            <p:cNvPr id="8" name="TextBox 8"/>
            <p:cNvSpPr txBox="1"/>
            <p:nvPr/>
          </p:nvSpPr>
          <p:spPr>
            <a:xfrm>
              <a:off x="0" y="-76200"/>
              <a:ext cx="16312316"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Đánh giá: Phương pháp đánh giá</a:t>
              </a:r>
            </a:p>
          </p:txBody>
        </p:sp>
      </p:gr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29</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58190" cy="10311359"/>
            <a:chOff x="0" y="0"/>
            <a:chExt cx="1411210" cy="2715749"/>
          </a:xfrm>
        </p:grpSpPr>
        <p:sp>
          <p:nvSpPr>
            <p:cNvPr id="3" name="Freeform 3"/>
            <p:cNvSpPr/>
            <p:nvPr/>
          </p:nvSpPr>
          <p:spPr>
            <a:xfrm>
              <a:off x="0" y="0"/>
              <a:ext cx="1411210" cy="2715749"/>
            </a:xfrm>
            <a:custGeom>
              <a:avLst/>
              <a:gdLst/>
              <a:ahLst/>
              <a:cxnLst/>
              <a:rect l="l" t="t" r="r" b="b"/>
              <a:pathLst>
                <a:path w="1411210" h="2715749">
                  <a:moveTo>
                    <a:pt x="0" y="0"/>
                  </a:moveTo>
                  <a:lnTo>
                    <a:pt x="1411210" y="0"/>
                  </a:lnTo>
                  <a:lnTo>
                    <a:pt x="1411210" y="2715749"/>
                  </a:lnTo>
                  <a:lnTo>
                    <a:pt x="0" y="2715749"/>
                  </a:lnTo>
                  <a:close/>
                </a:path>
              </a:pathLst>
            </a:custGeom>
            <a:solidFill>
              <a:srgbClr val="C48E70">
                <a:alpha val="26667"/>
              </a:srgbClr>
            </a:solidFill>
          </p:spPr>
          <p:txBody>
            <a:bodyPr/>
            <a:lstStyle/>
            <a:p>
              <a:endParaRPr lang="vi-VN"/>
            </a:p>
          </p:txBody>
        </p:sp>
        <p:sp>
          <p:nvSpPr>
            <p:cNvPr id="4" name="TextBox 4"/>
            <p:cNvSpPr txBox="1"/>
            <p:nvPr/>
          </p:nvSpPr>
          <p:spPr>
            <a:xfrm>
              <a:off x="0" y="19050"/>
              <a:ext cx="1411210" cy="2696699"/>
            </a:xfrm>
            <a:prstGeom prst="rect">
              <a:avLst/>
            </a:prstGeom>
          </p:spPr>
          <p:txBody>
            <a:bodyPr lIns="50800" tIns="50800" rIns="50800" bIns="50800" rtlCol="0" anchor="ctr"/>
            <a:lstStyle/>
            <a:p>
              <a:pPr algn="ctr">
                <a:lnSpc>
                  <a:spcPts val="2760"/>
                </a:lnSpc>
              </a:pPr>
              <a:endParaRPr/>
            </a:p>
          </p:txBody>
        </p:sp>
      </p:grpSp>
      <p:sp>
        <p:nvSpPr>
          <p:cNvPr id="5" name="Freeform 5"/>
          <p:cNvSpPr/>
          <p:nvPr/>
        </p:nvSpPr>
        <p:spPr>
          <a:xfrm>
            <a:off x="1527363" y="6172200"/>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6" name="Group 6"/>
          <p:cNvGrpSpPr/>
          <p:nvPr/>
        </p:nvGrpSpPr>
        <p:grpSpPr>
          <a:xfrm>
            <a:off x="16778119" y="8762921"/>
            <a:ext cx="1494520" cy="1548439"/>
            <a:chOff x="0" y="0"/>
            <a:chExt cx="1992693" cy="2064585"/>
          </a:xfrm>
        </p:grpSpPr>
        <p:sp>
          <p:nvSpPr>
            <p:cNvPr id="7" name="Freeform 7"/>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TextBox 8"/>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a:t>
              </a:r>
            </a:p>
          </p:txBody>
        </p:sp>
      </p:grpSp>
      <p:sp>
        <p:nvSpPr>
          <p:cNvPr id="9" name="Freeform 9"/>
          <p:cNvSpPr/>
          <p:nvPr/>
        </p:nvSpPr>
        <p:spPr>
          <a:xfrm>
            <a:off x="14346414" y="263313"/>
            <a:ext cx="8801711" cy="8229600"/>
          </a:xfrm>
          <a:custGeom>
            <a:avLst/>
            <a:gdLst/>
            <a:ahLst/>
            <a:cxnLst/>
            <a:rect l="l" t="t" r="r" b="b"/>
            <a:pathLst>
              <a:path w="8801711" h="8229600">
                <a:moveTo>
                  <a:pt x="0" y="0"/>
                </a:moveTo>
                <a:lnTo>
                  <a:pt x="8801711" y="0"/>
                </a:lnTo>
                <a:lnTo>
                  <a:pt x="8801711" y="8229600"/>
                </a:lnTo>
                <a:lnTo>
                  <a:pt x="0" y="8229600"/>
                </a:lnTo>
                <a:lnTo>
                  <a:pt x="0" y="0"/>
                </a:lnTo>
                <a:close/>
              </a:path>
            </a:pathLst>
          </a:custGeom>
          <a:blipFill>
            <a:blip r:embed="rId6"/>
            <a:stretch>
              <a:fillRect/>
            </a:stretch>
          </a:blipFill>
        </p:spPr>
        <p:txBody>
          <a:bodyPr/>
          <a:lstStyle/>
          <a:p>
            <a:endParaRPr lang="vi-VN"/>
          </a:p>
        </p:txBody>
      </p:sp>
      <p:sp>
        <p:nvSpPr>
          <p:cNvPr id="10" name="TextBox 10"/>
          <p:cNvSpPr txBox="1"/>
          <p:nvPr/>
        </p:nvSpPr>
        <p:spPr>
          <a:xfrm>
            <a:off x="5626561" y="3306446"/>
            <a:ext cx="8115300" cy="3302633"/>
          </a:xfrm>
          <a:prstGeom prst="rect">
            <a:avLst/>
          </a:prstGeom>
        </p:spPr>
        <p:txBody>
          <a:bodyPr lIns="0" tIns="0" rIns="0" bIns="0" rtlCol="0" anchor="t">
            <a:spAutoFit/>
          </a:bodyPr>
          <a:lstStyle/>
          <a:p>
            <a:pPr marL="1727205" lvl="1" indent="-863603" algn="ctr">
              <a:lnSpc>
                <a:spcPts val="13520"/>
              </a:lnSpc>
              <a:buFont typeface="Arial"/>
              <a:buChar char="•"/>
            </a:pPr>
            <a:r>
              <a:rPr lang="en-US" sz="8000" spc="1328">
                <a:solidFill>
                  <a:srgbClr val="22423D"/>
                </a:solidFill>
                <a:latin typeface="Open Sans"/>
              </a:rPr>
              <a:t>Thông tin </a:t>
            </a:r>
          </a:p>
          <a:p>
            <a:pPr algn="ctr">
              <a:lnSpc>
                <a:spcPts val="13520"/>
              </a:lnSpc>
            </a:pPr>
            <a:r>
              <a:rPr lang="en-US" sz="8000" spc="1328">
                <a:solidFill>
                  <a:srgbClr val="22423D"/>
                </a:solidFill>
                <a:latin typeface="Open Sans"/>
              </a:rPr>
              <a:t>nhóm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964406" y="1872026"/>
            <a:ext cx="14359187" cy="4690402"/>
            <a:chOff x="0" y="0"/>
            <a:chExt cx="19145583" cy="6253870"/>
          </a:xfrm>
        </p:grpSpPr>
        <p:sp>
          <p:nvSpPr>
            <p:cNvPr id="7" name="TextBox 7"/>
            <p:cNvSpPr txBox="1"/>
            <p:nvPr/>
          </p:nvSpPr>
          <p:spPr>
            <a:xfrm>
              <a:off x="0" y="1809293"/>
              <a:ext cx="19145583" cy="44445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 Hàm mất mát dựa trên maximum likelihood. Khi cực đại hóa nó thì sẽ là cực đại hóa log likelihood</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 Như vậy hàm mất mát (hàm mục tiêu) sẽ là </a:t>
              </a:r>
              <a:r>
                <a:rPr lang="en-US" sz="3200">
                  <a:solidFill>
                    <a:srgbClr val="000000"/>
                  </a:solidFill>
                  <a:latin typeface="Open Sans Bold"/>
                </a:rPr>
                <a:t>negative log likelihood:</a:t>
              </a:r>
            </a:p>
            <a:p>
              <a:pPr>
                <a:lnSpc>
                  <a:spcPts val="4480"/>
                </a:lnSpc>
              </a:pPr>
              <a:endParaRPr lang="en-US" sz="3200">
                <a:solidFill>
                  <a:srgbClr val="000000"/>
                </a:solidFill>
                <a:latin typeface="Open Sans Bold"/>
              </a:endParaRPr>
            </a:p>
            <a:p>
              <a:pPr>
                <a:lnSpc>
                  <a:spcPts val="4480"/>
                </a:lnSpc>
              </a:pPr>
              <a:endParaRPr lang="en-US" sz="3200">
                <a:solidFill>
                  <a:srgbClr val="000000"/>
                </a:solidFill>
                <a:latin typeface="Open Sans Bold"/>
              </a:endParaRPr>
            </a:p>
          </p:txBody>
        </p:sp>
        <p:sp>
          <p:nvSpPr>
            <p:cNvPr id="8" name="TextBox 8"/>
            <p:cNvSpPr txBox="1"/>
            <p:nvPr/>
          </p:nvSpPr>
          <p:spPr>
            <a:xfrm>
              <a:off x="0" y="-76200"/>
              <a:ext cx="16666882"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Đánh giá: Hàm mất mát</a:t>
              </a:r>
            </a:p>
          </p:txBody>
        </p:sp>
      </p:grpSp>
      <p:sp>
        <p:nvSpPr>
          <p:cNvPr id="9" name="Freeform 9"/>
          <p:cNvSpPr/>
          <p:nvPr/>
        </p:nvSpPr>
        <p:spPr>
          <a:xfrm>
            <a:off x="5366140" y="5750521"/>
            <a:ext cx="7555720" cy="2067131"/>
          </a:xfrm>
          <a:custGeom>
            <a:avLst/>
            <a:gdLst/>
            <a:ahLst/>
            <a:cxnLst/>
            <a:rect l="l" t="t" r="r" b="b"/>
            <a:pathLst>
              <a:path w="7555720" h="2067131">
                <a:moveTo>
                  <a:pt x="0" y="0"/>
                </a:moveTo>
                <a:lnTo>
                  <a:pt x="7555720" y="0"/>
                </a:lnTo>
                <a:lnTo>
                  <a:pt x="7555720" y="2067131"/>
                </a:lnTo>
                <a:lnTo>
                  <a:pt x="0" y="2067131"/>
                </a:lnTo>
                <a:lnTo>
                  <a:pt x="0" y="0"/>
                </a:lnTo>
                <a:close/>
              </a:path>
            </a:pathLst>
          </a:custGeom>
          <a:blipFill>
            <a:blip r:embed="rId6"/>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30</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498587" y="1885097"/>
            <a:ext cx="15294894" cy="6516805"/>
            <a:chOff x="0" y="0"/>
            <a:chExt cx="20393192" cy="8689073"/>
          </a:xfrm>
        </p:grpSpPr>
        <p:sp>
          <p:nvSpPr>
            <p:cNvPr id="7" name="TextBox 7"/>
            <p:cNvSpPr txBox="1"/>
            <p:nvPr/>
          </p:nvSpPr>
          <p:spPr>
            <a:xfrm>
              <a:off x="0" y="1247297"/>
              <a:ext cx="20393192" cy="74417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 Sử dụng độ đo </a:t>
              </a:r>
              <a:r>
                <a:rPr lang="en-US" sz="3200">
                  <a:solidFill>
                    <a:srgbClr val="000000"/>
                  </a:solidFill>
                  <a:latin typeface="Open Sans Bold"/>
                </a:rPr>
                <a:t>Accuracy</a:t>
              </a:r>
              <a:r>
                <a:rPr lang="en-US" sz="3200">
                  <a:solidFill>
                    <a:srgbClr val="000000"/>
                  </a:solidFill>
                  <a:latin typeface="Open Sans"/>
                </a:rPr>
                <a:t> cho kí tự và cho từ:</a:t>
              </a:r>
            </a:p>
            <a:p>
              <a:pPr marL="1381761" lvl="2" indent="-460587">
                <a:lnSpc>
                  <a:spcPts val="4480"/>
                </a:lnSpc>
                <a:buFont typeface="Arial"/>
                <a:buChar char="⚬"/>
              </a:pPr>
              <a:r>
                <a:rPr lang="en-US" sz="3200">
                  <a:solidFill>
                    <a:srgbClr val="000000"/>
                  </a:solidFill>
                  <a:latin typeface="Open Sans Bold"/>
                </a:rPr>
                <a:t>Character Accuracy:</a:t>
              </a:r>
              <a:r>
                <a:rPr lang="en-US" sz="3200">
                  <a:solidFill>
                    <a:srgbClr val="000000"/>
                  </a:solidFill>
                  <a:latin typeface="Open Sans"/>
                </a:rPr>
                <a:t> </a:t>
              </a:r>
            </a:p>
            <a:p>
              <a:pPr marL="2072642" lvl="3" indent="-518160">
                <a:lnSpc>
                  <a:spcPts val="4480"/>
                </a:lnSpc>
                <a:buFont typeface="Arial"/>
                <a:buChar char="￭"/>
              </a:pPr>
              <a:r>
                <a:rPr lang="en-US" sz="3200">
                  <a:solidFill>
                    <a:srgbClr val="000000"/>
                  </a:solidFill>
                  <a:latin typeface="Open Sans"/>
                </a:rPr>
                <a:t>Tỉ lệ giữa số lượng kí tự dự đoán đúng với số lượng kí tự cần dự đoán. </a:t>
              </a:r>
            </a:p>
            <a:p>
              <a:pPr marL="2072642" lvl="3" indent="-518160">
                <a:lnSpc>
                  <a:spcPts val="4480"/>
                </a:lnSpc>
                <a:buFont typeface="Arial"/>
                <a:buChar char="￭"/>
              </a:pPr>
              <a:r>
                <a:rPr lang="en-US" sz="3200">
                  <a:solidFill>
                    <a:srgbClr val="000000"/>
                  </a:solidFill>
                  <a:latin typeface="Open Sans"/>
                </a:rPr>
                <a:t>Một kí tự được cho là chính xác khi </a:t>
              </a:r>
              <a:r>
                <a:rPr lang="en-US" sz="3200">
                  <a:solidFill>
                    <a:srgbClr val="000000"/>
                  </a:solidFill>
                  <a:latin typeface="Open Sans Bold"/>
                </a:rPr>
                <a:t>loại kí tự</a:t>
              </a:r>
              <a:r>
                <a:rPr lang="en-US" sz="3200">
                  <a:solidFill>
                    <a:srgbClr val="000000"/>
                  </a:solidFill>
                  <a:latin typeface="Open Sans"/>
                </a:rPr>
                <a:t> và </a:t>
              </a:r>
              <a:r>
                <a:rPr lang="en-US" sz="3200">
                  <a:solidFill>
                    <a:srgbClr val="000000"/>
                  </a:solidFill>
                  <a:latin typeface="Open Sans Bold"/>
                </a:rPr>
                <a:t>vị trí</a:t>
              </a:r>
              <a:r>
                <a:rPr lang="en-US" sz="3200">
                  <a:solidFill>
                    <a:srgbClr val="000000"/>
                  </a:solidFill>
                  <a:latin typeface="Open Sans"/>
                </a:rPr>
                <a:t> kí tự đúng với nhãn thực (label) của nó.</a:t>
              </a:r>
            </a:p>
            <a:p>
              <a:pPr>
                <a:lnSpc>
                  <a:spcPts val="4480"/>
                </a:lnSpc>
              </a:pPr>
              <a:endParaRPr lang="en-US" sz="3200">
                <a:solidFill>
                  <a:srgbClr val="000000"/>
                </a:solidFill>
                <a:latin typeface="Open Sans"/>
              </a:endParaRPr>
            </a:p>
            <a:p>
              <a:pPr marL="1381761" lvl="2" indent="-460587">
                <a:lnSpc>
                  <a:spcPts val="4480"/>
                </a:lnSpc>
                <a:buFont typeface="Arial"/>
                <a:buChar char="⚬"/>
              </a:pPr>
              <a:r>
                <a:rPr lang="en-US" sz="3200">
                  <a:solidFill>
                    <a:srgbClr val="000000"/>
                  </a:solidFill>
                  <a:latin typeface="Open Sans Bold"/>
                </a:rPr>
                <a:t>Word Accuracy:</a:t>
              </a:r>
              <a:r>
                <a:rPr lang="en-US" sz="3200">
                  <a:solidFill>
                    <a:srgbClr val="000000"/>
                  </a:solidFill>
                  <a:latin typeface="Open Sans"/>
                </a:rPr>
                <a:t> </a:t>
              </a:r>
            </a:p>
            <a:p>
              <a:pPr marL="2072642" lvl="3" indent="-518160">
                <a:lnSpc>
                  <a:spcPts val="4480"/>
                </a:lnSpc>
                <a:buFont typeface="Arial"/>
                <a:buChar char="￭"/>
              </a:pPr>
              <a:r>
                <a:rPr lang="en-US" sz="3200">
                  <a:solidFill>
                    <a:srgbClr val="000000"/>
                  </a:solidFill>
                  <a:latin typeface="Open Sans"/>
                </a:rPr>
                <a:t>Tỉ lệ giữa số lượng từ dự đoán đúng với số lượng từ cần dự đoán. </a:t>
              </a:r>
            </a:p>
            <a:p>
              <a:pPr marL="2072642" lvl="3" indent="-518160">
                <a:lnSpc>
                  <a:spcPts val="4480"/>
                </a:lnSpc>
                <a:buFont typeface="Arial"/>
                <a:buChar char="￭"/>
              </a:pPr>
              <a:r>
                <a:rPr lang="en-US" sz="3200">
                  <a:solidFill>
                    <a:srgbClr val="000000"/>
                  </a:solidFill>
                  <a:latin typeface="Open Sans"/>
                </a:rPr>
                <a:t>Một từ được cho là chính xác nếu nó có </a:t>
              </a:r>
              <a:r>
                <a:rPr lang="en-US" sz="3200">
                  <a:solidFill>
                    <a:srgbClr val="000000"/>
                  </a:solidFill>
                  <a:latin typeface="Open Sans Bold"/>
                </a:rPr>
                <a:t>tất cả </a:t>
              </a:r>
              <a:r>
                <a:rPr lang="en-US" sz="3200">
                  <a:solidFill>
                    <a:srgbClr val="000000"/>
                  </a:solidFill>
                  <a:latin typeface="Open Sans"/>
                </a:rPr>
                <a:t>các kí tự đều chính xác.</a:t>
              </a:r>
            </a:p>
            <a:p>
              <a:pPr>
                <a:lnSpc>
                  <a:spcPts val="4480"/>
                </a:lnSpc>
              </a:pPr>
              <a:endParaRPr lang="en-US" sz="3200">
                <a:solidFill>
                  <a:srgbClr val="000000"/>
                </a:solidFill>
                <a:latin typeface="Open Sans"/>
              </a:endParaRPr>
            </a:p>
          </p:txBody>
        </p:sp>
        <p:sp>
          <p:nvSpPr>
            <p:cNvPr id="8" name="TextBox 8"/>
            <p:cNvSpPr txBox="1"/>
            <p:nvPr/>
          </p:nvSpPr>
          <p:spPr>
            <a:xfrm>
              <a:off x="0" y="-76200"/>
              <a:ext cx="17752967"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Đánh giá: Độ đo</a:t>
              </a:r>
            </a:p>
          </p:txBody>
        </p:sp>
      </p:gr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31</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61722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0" y="0"/>
            <a:ext cx="10145927" cy="1346641"/>
            <a:chOff x="0" y="0"/>
            <a:chExt cx="13527903" cy="1795522"/>
          </a:xfrm>
        </p:grpSpPr>
        <p:sp>
          <p:nvSpPr>
            <p:cNvPr id="4" name="Freeform 4"/>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4. THUẬT TOÁN</a:t>
              </a:r>
            </a:p>
          </p:txBody>
        </p:sp>
      </p:grpSp>
      <p:grpSp>
        <p:nvGrpSpPr>
          <p:cNvPr id="6" name="Group 6"/>
          <p:cNvGrpSpPr/>
          <p:nvPr/>
        </p:nvGrpSpPr>
        <p:grpSpPr>
          <a:xfrm>
            <a:off x="1964406" y="1872026"/>
            <a:ext cx="14525809" cy="5197747"/>
            <a:chOff x="0" y="0"/>
            <a:chExt cx="19367745" cy="6930329"/>
          </a:xfrm>
        </p:grpSpPr>
        <p:sp>
          <p:nvSpPr>
            <p:cNvPr id="7" name="TextBox 7"/>
            <p:cNvSpPr txBox="1"/>
            <p:nvPr/>
          </p:nvSpPr>
          <p:spPr>
            <a:xfrm>
              <a:off x="0" y="1736452"/>
              <a:ext cx="19367745" cy="51938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 Ý nghĩa độ đo:</a:t>
              </a:r>
            </a:p>
            <a:p>
              <a:pPr marL="1381761" lvl="2" indent="-460587">
                <a:lnSpc>
                  <a:spcPts val="4480"/>
                </a:lnSpc>
                <a:buFont typeface="Arial"/>
                <a:buChar char="⚬"/>
              </a:pPr>
              <a:r>
                <a:rPr lang="en-US" sz="3200">
                  <a:solidFill>
                    <a:srgbClr val="000000"/>
                  </a:solidFill>
                  <a:latin typeface="Open Sans Bold"/>
                </a:rPr>
                <a:t>Character Accuracy</a:t>
              </a:r>
              <a:r>
                <a:rPr lang="en-US" sz="3200">
                  <a:solidFill>
                    <a:srgbClr val="000000"/>
                  </a:solidFill>
                  <a:latin typeface="Open Sans"/>
                </a:rPr>
                <a:t> cho biết độ chính xác dựa trên các kí tự và xác định được </a:t>
              </a:r>
              <a:r>
                <a:rPr lang="en-US" sz="3200">
                  <a:solidFill>
                    <a:srgbClr val="000000"/>
                  </a:solidFill>
                  <a:latin typeface="Open Sans Bold"/>
                </a:rPr>
                <a:t>mức độ sai</a:t>
              </a:r>
              <a:r>
                <a:rPr lang="en-US" sz="3200">
                  <a:solidFill>
                    <a:srgbClr val="000000"/>
                  </a:solidFill>
                  <a:latin typeface="Open Sans"/>
                </a:rPr>
                <a:t> của các nhãn, thay vì chỉ xét xem kết quả dự đoán là đúng hay sai.</a:t>
              </a:r>
            </a:p>
            <a:p>
              <a:pPr>
                <a:lnSpc>
                  <a:spcPts val="4480"/>
                </a:lnSpc>
              </a:pPr>
              <a:endParaRPr lang="en-US" sz="3200">
                <a:solidFill>
                  <a:srgbClr val="000000"/>
                </a:solidFill>
                <a:latin typeface="Open Sans"/>
              </a:endParaRPr>
            </a:p>
            <a:p>
              <a:pPr marL="1381761" lvl="2" indent="-460587">
                <a:lnSpc>
                  <a:spcPts val="4480"/>
                </a:lnSpc>
                <a:buFont typeface="Arial"/>
                <a:buChar char="⚬"/>
              </a:pPr>
              <a:r>
                <a:rPr lang="en-US" sz="3200">
                  <a:solidFill>
                    <a:srgbClr val="000000"/>
                  </a:solidFill>
                  <a:latin typeface="Open Sans Bold"/>
                </a:rPr>
                <a:t>Word Accuracy</a:t>
              </a:r>
              <a:r>
                <a:rPr lang="en-US" sz="3200">
                  <a:solidFill>
                    <a:srgbClr val="000000"/>
                  </a:solidFill>
                  <a:latin typeface="Open Sans"/>
                </a:rPr>
                <a:t> cho biết độ chính xác so với nhãn thực, hay </a:t>
              </a:r>
              <a:r>
                <a:rPr lang="en-US" sz="3200">
                  <a:solidFill>
                    <a:srgbClr val="000000"/>
                  </a:solidFill>
                  <a:latin typeface="Open Sans Bold"/>
                </a:rPr>
                <a:t>mức chính xác</a:t>
              </a:r>
              <a:r>
                <a:rPr lang="en-US" sz="3200">
                  <a:solidFill>
                    <a:srgbClr val="000000"/>
                  </a:solidFill>
                  <a:latin typeface="Open Sans"/>
                </a:rPr>
                <a:t> của mô hình dự đoán</a:t>
              </a:r>
            </a:p>
          </p:txBody>
        </p:sp>
        <p:sp>
          <p:nvSpPr>
            <p:cNvPr id="8" name="TextBox 8"/>
            <p:cNvSpPr txBox="1"/>
            <p:nvPr/>
          </p:nvSpPr>
          <p:spPr>
            <a:xfrm>
              <a:off x="0" y="-76200"/>
              <a:ext cx="16860281" cy="880533"/>
            </a:xfrm>
            <a:prstGeom prst="rect">
              <a:avLst/>
            </a:prstGeom>
          </p:spPr>
          <p:txBody>
            <a:bodyPr lIns="0" tIns="0" rIns="0" bIns="0" rtlCol="0" anchor="t">
              <a:spAutoFit/>
            </a:bodyPr>
            <a:lstStyle/>
            <a:p>
              <a:pPr>
                <a:lnSpc>
                  <a:spcPts val="5599"/>
                </a:lnSpc>
              </a:pPr>
              <a:r>
                <a:rPr lang="en-US" sz="3999">
                  <a:solidFill>
                    <a:srgbClr val="000000"/>
                  </a:solidFill>
                  <a:latin typeface="Noto Sans Bold"/>
                </a:rPr>
                <a:t>Đánh giá: Độ đo</a:t>
              </a:r>
            </a:p>
          </p:txBody>
        </p:sp>
      </p:gr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32</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866966">
            <a:off x="305473" y="6367793"/>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4552893" y="-24359"/>
            <a:ext cx="3719746" cy="10311359"/>
            <a:chOff x="0" y="0"/>
            <a:chExt cx="979686" cy="2715749"/>
          </a:xfrm>
        </p:grpSpPr>
        <p:sp>
          <p:nvSpPr>
            <p:cNvPr id="4" name="Freeform 4"/>
            <p:cNvSpPr/>
            <p:nvPr/>
          </p:nvSpPr>
          <p:spPr>
            <a:xfrm>
              <a:off x="0" y="0"/>
              <a:ext cx="979686" cy="2715749"/>
            </a:xfrm>
            <a:custGeom>
              <a:avLst/>
              <a:gdLst/>
              <a:ahLst/>
              <a:cxnLst/>
              <a:rect l="l" t="t" r="r" b="b"/>
              <a:pathLst>
                <a:path w="979686" h="2715749">
                  <a:moveTo>
                    <a:pt x="0" y="0"/>
                  </a:moveTo>
                  <a:lnTo>
                    <a:pt x="979686" y="0"/>
                  </a:lnTo>
                  <a:lnTo>
                    <a:pt x="979686" y="2715749"/>
                  </a:lnTo>
                  <a:lnTo>
                    <a:pt x="0" y="2715749"/>
                  </a:lnTo>
                  <a:close/>
                </a:path>
              </a:pathLst>
            </a:custGeom>
            <a:solidFill>
              <a:srgbClr val="C48E70">
                <a:alpha val="26667"/>
              </a:srgbClr>
            </a:solidFill>
          </p:spPr>
          <p:txBody>
            <a:bodyPr/>
            <a:lstStyle/>
            <a:p>
              <a:endParaRPr lang="vi-VN"/>
            </a:p>
          </p:txBody>
        </p:sp>
        <p:sp>
          <p:nvSpPr>
            <p:cNvPr id="5" name="TextBox 5"/>
            <p:cNvSpPr txBox="1"/>
            <p:nvPr/>
          </p:nvSpPr>
          <p:spPr>
            <a:xfrm>
              <a:off x="0" y="19050"/>
              <a:ext cx="979686" cy="2696699"/>
            </a:xfrm>
            <a:prstGeom prst="rect">
              <a:avLst/>
            </a:prstGeom>
          </p:spPr>
          <p:txBody>
            <a:bodyPr lIns="50800" tIns="50800" rIns="50800" bIns="50800" rtlCol="0" anchor="ctr"/>
            <a:lstStyle/>
            <a:p>
              <a:pPr algn="ctr">
                <a:lnSpc>
                  <a:spcPts val="2760"/>
                </a:lnSpc>
              </a:pPr>
              <a:endParaRPr/>
            </a:p>
          </p:txBody>
        </p:sp>
      </p:grpSp>
      <p:sp>
        <p:nvSpPr>
          <p:cNvPr id="6" name="Freeform 6"/>
          <p:cNvSpPr/>
          <p:nvPr/>
        </p:nvSpPr>
        <p:spPr>
          <a:xfrm>
            <a:off x="3606091" y="747659"/>
            <a:ext cx="9220778" cy="8015262"/>
          </a:xfrm>
          <a:custGeom>
            <a:avLst/>
            <a:gdLst/>
            <a:ahLst/>
            <a:cxnLst/>
            <a:rect l="l" t="t" r="r" b="b"/>
            <a:pathLst>
              <a:path w="9220778" h="8015262">
                <a:moveTo>
                  <a:pt x="0" y="0"/>
                </a:moveTo>
                <a:lnTo>
                  <a:pt x="9220778" y="0"/>
                </a:lnTo>
                <a:lnTo>
                  <a:pt x="9220778" y="8015262"/>
                </a:lnTo>
                <a:lnTo>
                  <a:pt x="0" y="8015262"/>
                </a:lnTo>
                <a:lnTo>
                  <a:pt x="0" y="0"/>
                </a:lnTo>
                <a:close/>
              </a:path>
            </a:pathLst>
          </a:custGeom>
          <a:blipFill>
            <a:blip r:embed="rId4"/>
            <a:stretch>
              <a:fillRect t="-6751" r="-2507" b="-6751"/>
            </a:stretch>
          </a:blipFill>
        </p:spPr>
        <p:txBody>
          <a:bodyPr/>
          <a:lstStyle/>
          <a:p>
            <a:endParaRPr lang="vi-VN"/>
          </a:p>
        </p:txBody>
      </p:sp>
      <p:sp>
        <p:nvSpPr>
          <p:cNvPr id="7" name="TextBox 7"/>
          <p:cNvSpPr txBox="1"/>
          <p:nvPr/>
        </p:nvSpPr>
        <p:spPr>
          <a:xfrm>
            <a:off x="1974990" y="2918235"/>
            <a:ext cx="15284310" cy="3302633"/>
          </a:xfrm>
          <a:prstGeom prst="rect">
            <a:avLst/>
          </a:prstGeom>
        </p:spPr>
        <p:txBody>
          <a:bodyPr lIns="0" tIns="0" rIns="0" bIns="0" rtlCol="0" anchor="t">
            <a:spAutoFit/>
          </a:bodyPr>
          <a:lstStyle/>
          <a:p>
            <a:pPr algn="ctr">
              <a:lnSpc>
                <a:spcPts val="13520"/>
              </a:lnSpc>
            </a:pPr>
            <a:r>
              <a:rPr lang="en-US" sz="8000" spc="1328">
                <a:solidFill>
                  <a:srgbClr val="22423D"/>
                </a:solidFill>
                <a:latin typeface="Open Sans"/>
              </a:rPr>
              <a:t>5.Kết quả thực nghiệm</a:t>
            </a:r>
          </a:p>
          <a:p>
            <a:pPr algn="ctr">
              <a:lnSpc>
                <a:spcPts val="13520"/>
              </a:lnSpc>
            </a:pPr>
            <a:r>
              <a:rPr lang="en-US" sz="8000" spc="1328">
                <a:solidFill>
                  <a:srgbClr val="22423D"/>
                </a:solidFill>
                <a:latin typeface="Open Sans"/>
              </a:rPr>
              <a:t> và phân tích</a:t>
            </a: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33</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5. KẾT QUẢ THỰC NGHIÊM &amp; PHÂN TÍCH</a:t>
              </a:r>
            </a:p>
          </p:txBody>
        </p:sp>
      </p:grpSp>
      <p:sp>
        <p:nvSpPr>
          <p:cNvPr id="5" name="Freeform 5"/>
          <p:cNvSpPr/>
          <p:nvPr/>
        </p:nvSpPr>
        <p:spPr>
          <a:xfrm>
            <a:off x="14560036" y="309991"/>
            <a:ext cx="3401393" cy="3333365"/>
          </a:xfrm>
          <a:custGeom>
            <a:avLst/>
            <a:gdLst/>
            <a:ahLst/>
            <a:cxnLst/>
            <a:rect l="l" t="t" r="r" b="b"/>
            <a:pathLst>
              <a:path w="3401393" h="3333365">
                <a:moveTo>
                  <a:pt x="0" y="0"/>
                </a:moveTo>
                <a:lnTo>
                  <a:pt x="3401393" y="0"/>
                </a:lnTo>
                <a:lnTo>
                  <a:pt x="3401393" y="3333366"/>
                </a:lnTo>
                <a:lnTo>
                  <a:pt x="0" y="3333366"/>
                </a:lnTo>
                <a:lnTo>
                  <a:pt x="0" y="0"/>
                </a:lnTo>
                <a:close/>
              </a:path>
            </a:pathLst>
          </a:custGeom>
          <a:blipFill>
            <a:blip r:embed="rId4">
              <a:alphaModFix amt="36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2687726" y="4745142"/>
            <a:ext cx="12912548" cy="4997877"/>
          </a:xfrm>
          <a:custGeom>
            <a:avLst/>
            <a:gdLst/>
            <a:ahLst/>
            <a:cxnLst/>
            <a:rect l="l" t="t" r="r" b="b"/>
            <a:pathLst>
              <a:path w="12912548" h="4997877">
                <a:moveTo>
                  <a:pt x="0" y="0"/>
                </a:moveTo>
                <a:lnTo>
                  <a:pt x="12912548" y="0"/>
                </a:lnTo>
                <a:lnTo>
                  <a:pt x="12912548" y="4997877"/>
                </a:lnTo>
                <a:lnTo>
                  <a:pt x="0" y="4997877"/>
                </a:lnTo>
                <a:lnTo>
                  <a:pt x="0" y="0"/>
                </a:lnTo>
                <a:close/>
              </a:path>
            </a:pathLst>
          </a:custGeom>
          <a:blipFill>
            <a:blip r:embed="rId6"/>
            <a:stretch>
              <a:fillRect/>
            </a:stretch>
          </a:blipFill>
        </p:spPr>
        <p:txBody>
          <a:bodyPr/>
          <a:lstStyle/>
          <a:p>
            <a:endParaRPr lang="vi-VN"/>
          </a:p>
        </p:txBody>
      </p:sp>
      <p:grpSp>
        <p:nvGrpSpPr>
          <p:cNvPr id="7" name="Group 7"/>
          <p:cNvGrpSpPr/>
          <p:nvPr/>
        </p:nvGrpSpPr>
        <p:grpSpPr>
          <a:xfrm>
            <a:off x="1028700" y="1678393"/>
            <a:ext cx="8997224" cy="2165347"/>
            <a:chOff x="0" y="0"/>
            <a:chExt cx="11996299" cy="2887129"/>
          </a:xfrm>
        </p:grpSpPr>
        <p:sp>
          <p:nvSpPr>
            <p:cNvPr id="8" name="TextBox 8"/>
            <p:cNvSpPr txBox="1"/>
            <p:nvPr/>
          </p:nvSpPr>
          <p:spPr>
            <a:xfrm>
              <a:off x="0" y="916931"/>
              <a:ext cx="11996299" cy="1970198"/>
            </a:xfrm>
            <a:prstGeom prst="rect">
              <a:avLst/>
            </a:prstGeom>
          </p:spPr>
          <p:txBody>
            <a:bodyPr lIns="0" tIns="0" rIns="0" bIns="0" rtlCol="0" anchor="t">
              <a:spAutoFit/>
            </a:bodyPr>
            <a:lstStyle/>
            <a:p>
              <a:pPr marL="616636" lvl="1" indent="-308318">
                <a:lnSpc>
                  <a:spcPts val="3998"/>
                </a:lnSpc>
                <a:buFont typeface="Arial"/>
                <a:buChar char="•"/>
              </a:pPr>
              <a:r>
                <a:rPr lang="en-US" sz="2856">
                  <a:solidFill>
                    <a:srgbClr val="000000"/>
                  </a:solidFill>
                  <a:latin typeface="Open Sans"/>
                </a:rPr>
                <a:t>Các kiến trúc có dạng </a:t>
              </a:r>
              <a:r>
                <a:rPr lang="en-US" sz="2856">
                  <a:solidFill>
                    <a:srgbClr val="000000"/>
                  </a:solidFill>
                  <a:latin typeface="Open Sans Bold"/>
                </a:rPr>
                <a:t>(X → BiLSTM → CTC)</a:t>
              </a:r>
            </a:p>
            <a:p>
              <a:pPr marL="616636" lvl="1" indent="-308318">
                <a:lnSpc>
                  <a:spcPts val="3998"/>
                </a:lnSpc>
                <a:buFont typeface="Arial"/>
                <a:buChar char="•"/>
              </a:pPr>
              <a:r>
                <a:rPr lang="en-US" sz="2856">
                  <a:solidFill>
                    <a:srgbClr val="000000"/>
                  </a:solidFill>
                  <a:latin typeface="Open Sans"/>
                </a:rPr>
                <a:t>Feature extractor </a:t>
              </a:r>
              <a:r>
                <a:rPr lang="en-US" sz="2856">
                  <a:solidFill>
                    <a:srgbClr val="000000"/>
                  </a:solidFill>
                  <a:latin typeface="Open Sans Bold"/>
                </a:rPr>
                <a:t>(FE)</a:t>
              </a:r>
            </a:p>
            <a:p>
              <a:pPr marL="616636" lvl="1" indent="-308318">
                <a:lnSpc>
                  <a:spcPts val="3998"/>
                </a:lnSpc>
                <a:buFont typeface="Arial"/>
                <a:buChar char="•"/>
              </a:pPr>
              <a:r>
                <a:rPr lang="en-US" sz="2856">
                  <a:solidFill>
                    <a:srgbClr val="000000"/>
                  </a:solidFill>
                  <a:latin typeface="Open Sans"/>
                </a:rPr>
                <a:t>Transfer Learning</a:t>
              </a:r>
              <a:r>
                <a:rPr lang="en-US" sz="2856">
                  <a:solidFill>
                    <a:srgbClr val="000000"/>
                  </a:solidFill>
                  <a:latin typeface="Open Sans Bold"/>
                </a:rPr>
                <a:t>(TL)</a:t>
              </a:r>
            </a:p>
          </p:txBody>
        </p:sp>
        <p:sp>
          <p:nvSpPr>
            <p:cNvPr id="9" name="TextBox 9"/>
            <p:cNvSpPr txBox="1"/>
            <p:nvPr/>
          </p:nvSpPr>
          <p:spPr>
            <a:xfrm>
              <a:off x="0" y="-57150"/>
              <a:ext cx="10443186" cy="775047"/>
            </a:xfrm>
            <a:prstGeom prst="rect">
              <a:avLst/>
            </a:prstGeom>
          </p:spPr>
          <p:txBody>
            <a:bodyPr lIns="0" tIns="0" rIns="0" bIns="0" rtlCol="0" anchor="t">
              <a:spAutoFit/>
            </a:bodyPr>
            <a:lstStyle/>
            <a:p>
              <a:pPr>
                <a:lnSpc>
                  <a:spcPts val="4998"/>
                </a:lnSpc>
              </a:pPr>
              <a:r>
                <a:rPr lang="en-US" sz="3570">
                  <a:solidFill>
                    <a:srgbClr val="000000"/>
                  </a:solidFill>
                  <a:latin typeface="Noto Sans Bold"/>
                </a:rPr>
                <a:t>Kết quả thực nghiệm</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34</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5. KẾT QUẢ THỰC NGHIÊM &amp; PHÂN TÍCH</a:t>
              </a:r>
            </a:p>
          </p:txBody>
        </p:sp>
      </p:grpSp>
      <p:sp>
        <p:nvSpPr>
          <p:cNvPr id="5" name="Freeform 5"/>
          <p:cNvSpPr/>
          <p:nvPr/>
        </p:nvSpPr>
        <p:spPr>
          <a:xfrm>
            <a:off x="1899701" y="3629345"/>
            <a:ext cx="14488598" cy="5109216"/>
          </a:xfrm>
          <a:custGeom>
            <a:avLst/>
            <a:gdLst/>
            <a:ahLst/>
            <a:cxnLst/>
            <a:rect l="l" t="t" r="r" b="b"/>
            <a:pathLst>
              <a:path w="14488598" h="5109216">
                <a:moveTo>
                  <a:pt x="0" y="0"/>
                </a:moveTo>
                <a:lnTo>
                  <a:pt x="14488598" y="0"/>
                </a:lnTo>
                <a:lnTo>
                  <a:pt x="14488598" y="5109216"/>
                </a:lnTo>
                <a:lnTo>
                  <a:pt x="0" y="5109216"/>
                </a:lnTo>
                <a:lnTo>
                  <a:pt x="0" y="0"/>
                </a:lnTo>
                <a:close/>
              </a:path>
            </a:pathLst>
          </a:custGeom>
          <a:blipFill>
            <a:blip r:embed="rId4"/>
            <a:stretch>
              <a:fillRect/>
            </a:stretch>
          </a:blipFill>
        </p:spPr>
        <p:txBody>
          <a:bodyPr/>
          <a:lstStyle/>
          <a:p>
            <a:endParaRPr lang="vi-VN"/>
          </a:p>
        </p:txBody>
      </p:sp>
      <p:sp>
        <p:nvSpPr>
          <p:cNvPr id="6" name="Freeform 6"/>
          <p:cNvSpPr/>
          <p:nvPr/>
        </p:nvSpPr>
        <p:spPr>
          <a:xfrm>
            <a:off x="16005171" y="255462"/>
            <a:ext cx="4565659" cy="4114800"/>
          </a:xfrm>
          <a:custGeom>
            <a:avLst/>
            <a:gdLst/>
            <a:ahLst/>
            <a:cxnLst/>
            <a:rect l="l" t="t" r="r" b="b"/>
            <a:pathLst>
              <a:path w="4565659" h="4114800">
                <a:moveTo>
                  <a:pt x="0" y="0"/>
                </a:moveTo>
                <a:lnTo>
                  <a:pt x="4565658" y="0"/>
                </a:lnTo>
                <a:lnTo>
                  <a:pt x="45656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1028700" y="1678393"/>
            <a:ext cx="8997224" cy="1268939"/>
            <a:chOff x="0" y="0"/>
            <a:chExt cx="11996299" cy="1691919"/>
          </a:xfrm>
        </p:grpSpPr>
        <p:sp>
          <p:nvSpPr>
            <p:cNvPr id="8" name="TextBox 8"/>
            <p:cNvSpPr txBox="1"/>
            <p:nvPr/>
          </p:nvSpPr>
          <p:spPr>
            <a:xfrm>
              <a:off x="0" y="993842"/>
              <a:ext cx="11996299" cy="6980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Kết quả dự đoán</a:t>
              </a:r>
            </a:p>
          </p:txBody>
        </p:sp>
        <p:sp>
          <p:nvSpPr>
            <p:cNvPr id="9" name="TextBox 9"/>
            <p:cNvSpPr txBox="1"/>
            <p:nvPr/>
          </p:nvSpPr>
          <p:spPr>
            <a:xfrm>
              <a:off x="0" y="-85725"/>
              <a:ext cx="10443186"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quả thực nghiệm</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35</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5. KẾT QUẢ THỰC NGHIÊM &amp; PHÂN TÍCH</a:t>
              </a:r>
            </a:p>
          </p:txBody>
        </p:sp>
      </p:grpSp>
      <p:grpSp>
        <p:nvGrpSpPr>
          <p:cNvPr id="5" name="Group 5"/>
          <p:cNvGrpSpPr/>
          <p:nvPr/>
        </p:nvGrpSpPr>
        <p:grpSpPr>
          <a:xfrm>
            <a:off x="1375383" y="3161111"/>
            <a:ext cx="15418098" cy="6641865"/>
            <a:chOff x="0" y="0"/>
            <a:chExt cx="20557463" cy="8855819"/>
          </a:xfrm>
        </p:grpSpPr>
        <p:sp>
          <p:nvSpPr>
            <p:cNvPr id="6" name="Freeform 6"/>
            <p:cNvSpPr/>
            <p:nvPr/>
          </p:nvSpPr>
          <p:spPr>
            <a:xfrm>
              <a:off x="0" y="0"/>
              <a:ext cx="9975741" cy="7875585"/>
            </a:xfrm>
            <a:custGeom>
              <a:avLst/>
              <a:gdLst/>
              <a:ahLst/>
              <a:cxnLst/>
              <a:rect l="l" t="t" r="r" b="b"/>
              <a:pathLst>
                <a:path w="9975741" h="7875585">
                  <a:moveTo>
                    <a:pt x="0" y="0"/>
                  </a:moveTo>
                  <a:lnTo>
                    <a:pt x="9975741" y="0"/>
                  </a:lnTo>
                  <a:lnTo>
                    <a:pt x="9975741" y="7875585"/>
                  </a:lnTo>
                  <a:lnTo>
                    <a:pt x="0" y="7875585"/>
                  </a:lnTo>
                  <a:lnTo>
                    <a:pt x="0" y="0"/>
                  </a:lnTo>
                  <a:close/>
                </a:path>
              </a:pathLst>
            </a:custGeom>
            <a:blipFill>
              <a:blip r:embed="rId4"/>
              <a:stretch>
                <a:fillRect/>
              </a:stretch>
            </a:blipFill>
          </p:spPr>
          <p:txBody>
            <a:bodyPr/>
            <a:lstStyle/>
            <a:p>
              <a:endParaRPr lang="vi-VN"/>
            </a:p>
          </p:txBody>
        </p:sp>
        <p:sp>
          <p:nvSpPr>
            <p:cNvPr id="7" name="TextBox 7"/>
            <p:cNvSpPr txBox="1"/>
            <p:nvPr/>
          </p:nvSpPr>
          <p:spPr>
            <a:xfrm>
              <a:off x="3111899" y="8157743"/>
              <a:ext cx="4848013" cy="698077"/>
            </a:xfrm>
            <a:prstGeom prst="rect">
              <a:avLst/>
            </a:prstGeom>
          </p:spPr>
          <p:txBody>
            <a:bodyPr lIns="0" tIns="0" rIns="0" bIns="0" rtlCol="0" anchor="t">
              <a:spAutoFit/>
            </a:bodyPr>
            <a:lstStyle/>
            <a:p>
              <a:pPr>
                <a:lnSpc>
                  <a:spcPts val="4480"/>
                </a:lnSpc>
              </a:pPr>
              <a:r>
                <a:rPr lang="en-US" sz="3200">
                  <a:solidFill>
                    <a:srgbClr val="000000"/>
                  </a:solidFill>
                  <a:latin typeface="Open Sans"/>
                </a:rPr>
                <a:t>Dựa trên AlexNet</a:t>
              </a:r>
            </a:p>
          </p:txBody>
        </p:sp>
        <p:sp>
          <p:nvSpPr>
            <p:cNvPr id="8" name="TextBox 8"/>
            <p:cNvSpPr txBox="1"/>
            <p:nvPr/>
          </p:nvSpPr>
          <p:spPr>
            <a:xfrm>
              <a:off x="13808079" y="8157743"/>
              <a:ext cx="4848013" cy="698077"/>
            </a:xfrm>
            <a:prstGeom prst="rect">
              <a:avLst/>
            </a:prstGeom>
          </p:spPr>
          <p:txBody>
            <a:bodyPr lIns="0" tIns="0" rIns="0" bIns="0" rtlCol="0" anchor="t">
              <a:spAutoFit/>
            </a:bodyPr>
            <a:lstStyle/>
            <a:p>
              <a:pPr>
                <a:lnSpc>
                  <a:spcPts val="4480"/>
                </a:lnSpc>
              </a:pPr>
              <a:r>
                <a:rPr lang="en-US" sz="3200">
                  <a:solidFill>
                    <a:srgbClr val="000000"/>
                  </a:solidFill>
                  <a:latin typeface="Open Sans"/>
                </a:rPr>
                <a:t>ResNet50V2 FT</a:t>
              </a:r>
            </a:p>
          </p:txBody>
        </p:sp>
        <p:sp>
          <p:nvSpPr>
            <p:cNvPr id="9" name="Freeform 9"/>
            <p:cNvSpPr/>
            <p:nvPr/>
          </p:nvSpPr>
          <p:spPr>
            <a:xfrm>
              <a:off x="10665058" y="0"/>
              <a:ext cx="9892405" cy="7832075"/>
            </a:xfrm>
            <a:custGeom>
              <a:avLst/>
              <a:gdLst/>
              <a:ahLst/>
              <a:cxnLst/>
              <a:rect l="l" t="t" r="r" b="b"/>
              <a:pathLst>
                <a:path w="9892405" h="7832075">
                  <a:moveTo>
                    <a:pt x="0" y="0"/>
                  </a:moveTo>
                  <a:lnTo>
                    <a:pt x="9892405" y="0"/>
                  </a:lnTo>
                  <a:lnTo>
                    <a:pt x="9892405" y="7832075"/>
                  </a:lnTo>
                  <a:lnTo>
                    <a:pt x="0" y="7832075"/>
                  </a:lnTo>
                  <a:lnTo>
                    <a:pt x="0" y="0"/>
                  </a:lnTo>
                  <a:close/>
                </a:path>
              </a:pathLst>
            </a:custGeom>
            <a:blipFill>
              <a:blip r:embed="rId5"/>
              <a:stretch>
                <a:fillRect/>
              </a:stretch>
            </a:blipFill>
          </p:spPr>
          <p:txBody>
            <a:bodyPr/>
            <a:lstStyle/>
            <a:p>
              <a:endParaRPr lang="vi-VN"/>
            </a:p>
          </p:txBody>
        </p:sp>
      </p:grpSp>
      <p:sp>
        <p:nvSpPr>
          <p:cNvPr id="10" name="Freeform 10"/>
          <p:cNvSpPr/>
          <p:nvPr/>
        </p:nvSpPr>
        <p:spPr>
          <a:xfrm rot="-7268540">
            <a:off x="15148581" y="-1419791"/>
            <a:ext cx="3666266" cy="4491597"/>
          </a:xfrm>
          <a:custGeom>
            <a:avLst/>
            <a:gdLst/>
            <a:ahLst/>
            <a:cxnLst/>
            <a:rect l="l" t="t" r="r" b="b"/>
            <a:pathLst>
              <a:path w="3666266" h="4491597">
                <a:moveTo>
                  <a:pt x="0" y="0"/>
                </a:moveTo>
                <a:lnTo>
                  <a:pt x="3666266" y="0"/>
                </a:lnTo>
                <a:lnTo>
                  <a:pt x="3666266" y="4491597"/>
                </a:lnTo>
                <a:lnTo>
                  <a:pt x="0" y="4491597"/>
                </a:lnTo>
                <a:lnTo>
                  <a:pt x="0" y="0"/>
                </a:lnTo>
                <a:close/>
              </a:path>
            </a:pathLst>
          </a:custGeom>
          <a:blipFill>
            <a:blip r:embed="rId6">
              <a:alphaModFix amt="52000"/>
            </a:blip>
            <a:stretch>
              <a:fillRect/>
            </a:stretch>
          </a:blipFill>
        </p:spPr>
        <p:txBody>
          <a:bodyPr/>
          <a:lstStyle/>
          <a:p>
            <a:endParaRPr lang="vi-VN"/>
          </a:p>
        </p:txBody>
      </p:sp>
      <p:grpSp>
        <p:nvGrpSpPr>
          <p:cNvPr id="11" name="Group 11"/>
          <p:cNvGrpSpPr/>
          <p:nvPr/>
        </p:nvGrpSpPr>
        <p:grpSpPr>
          <a:xfrm>
            <a:off x="1028700" y="1678393"/>
            <a:ext cx="8997224" cy="1268939"/>
            <a:chOff x="0" y="0"/>
            <a:chExt cx="11996299" cy="1691919"/>
          </a:xfrm>
        </p:grpSpPr>
        <p:sp>
          <p:nvSpPr>
            <p:cNvPr id="12" name="TextBox 12"/>
            <p:cNvSpPr txBox="1"/>
            <p:nvPr/>
          </p:nvSpPr>
          <p:spPr>
            <a:xfrm>
              <a:off x="0" y="993842"/>
              <a:ext cx="11996299" cy="6980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Sơ đồ quá trình huấn luyện </a:t>
              </a:r>
            </a:p>
          </p:txBody>
        </p:sp>
        <p:sp>
          <p:nvSpPr>
            <p:cNvPr id="13" name="TextBox 13"/>
            <p:cNvSpPr txBox="1"/>
            <p:nvPr/>
          </p:nvSpPr>
          <p:spPr>
            <a:xfrm>
              <a:off x="0" y="-85725"/>
              <a:ext cx="10443186"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quả thực nghiệm</a:t>
              </a:r>
            </a:p>
          </p:txBody>
        </p:sp>
      </p:grpSp>
      <p:grpSp>
        <p:nvGrpSpPr>
          <p:cNvPr id="14" name="Group 14"/>
          <p:cNvGrpSpPr/>
          <p:nvPr/>
        </p:nvGrpSpPr>
        <p:grpSpPr>
          <a:xfrm>
            <a:off x="16793480" y="8620566"/>
            <a:ext cx="1494520" cy="1548439"/>
            <a:chOff x="0" y="0"/>
            <a:chExt cx="1992693" cy="2064585"/>
          </a:xfrm>
        </p:grpSpPr>
        <p:sp>
          <p:nvSpPr>
            <p:cNvPr id="15" name="Freeform 15"/>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6" name="TextBox 16"/>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36</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5. KẾT QUẢ THỰC NGHIÊM &amp; PHÂN TÍCH</a:t>
              </a:r>
            </a:p>
          </p:txBody>
        </p:sp>
      </p:grpSp>
      <p:grpSp>
        <p:nvGrpSpPr>
          <p:cNvPr id="5" name="Group 5"/>
          <p:cNvGrpSpPr/>
          <p:nvPr/>
        </p:nvGrpSpPr>
        <p:grpSpPr>
          <a:xfrm>
            <a:off x="1028700" y="1678393"/>
            <a:ext cx="8997224" cy="1268939"/>
            <a:chOff x="0" y="0"/>
            <a:chExt cx="11996299" cy="1691919"/>
          </a:xfrm>
        </p:grpSpPr>
        <p:sp>
          <p:nvSpPr>
            <p:cNvPr id="6" name="TextBox 6"/>
            <p:cNvSpPr txBox="1"/>
            <p:nvPr/>
          </p:nvSpPr>
          <p:spPr>
            <a:xfrm>
              <a:off x="0" y="993842"/>
              <a:ext cx="11996299" cy="6980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Sơ đồ quá trình huấn luyện </a:t>
              </a:r>
            </a:p>
          </p:txBody>
        </p:sp>
        <p:sp>
          <p:nvSpPr>
            <p:cNvPr id="7" name="TextBox 7"/>
            <p:cNvSpPr txBox="1"/>
            <p:nvPr/>
          </p:nvSpPr>
          <p:spPr>
            <a:xfrm>
              <a:off x="0" y="-85725"/>
              <a:ext cx="10443186"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quả thực nghiệm</a:t>
              </a:r>
            </a:p>
          </p:txBody>
        </p:sp>
      </p:grpSp>
      <p:grpSp>
        <p:nvGrpSpPr>
          <p:cNvPr id="8" name="Group 8"/>
          <p:cNvGrpSpPr/>
          <p:nvPr/>
        </p:nvGrpSpPr>
        <p:grpSpPr>
          <a:xfrm>
            <a:off x="1663103" y="3188325"/>
            <a:ext cx="15130377" cy="6564803"/>
            <a:chOff x="0" y="0"/>
            <a:chExt cx="20173836" cy="8753070"/>
          </a:xfrm>
        </p:grpSpPr>
        <p:sp>
          <p:nvSpPr>
            <p:cNvPr id="9" name="Freeform 9"/>
            <p:cNvSpPr/>
            <p:nvPr/>
          </p:nvSpPr>
          <p:spPr>
            <a:xfrm>
              <a:off x="10588533" y="0"/>
              <a:ext cx="9585303" cy="7713173"/>
            </a:xfrm>
            <a:custGeom>
              <a:avLst/>
              <a:gdLst/>
              <a:ahLst/>
              <a:cxnLst/>
              <a:rect l="l" t="t" r="r" b="b"/>
              <a:pathLst>
                <a:path w="9585303" h="7713173">
                  <a:moveTo>
                    <a:pt x="0" y="0"/>
                  </a:moveTo>
                  <a:lnTo>
                    <a:pt x="9585303" y="0"/>
                  </a:lnTo>
                  <a:lnTo>
                    <a:pt x="9585303" y="7713173"/>
                  </a:lnTo>
                  <a:lnTo>
                    <a:pt x="0" y="7713173"/>
                  </a:lnTo>
                  <a:lnTo>
                    <a:pt x="0" y="0"/>
                  </a:lnTo>
                  <a:close/>
                </a:path>
              </a:pathLst>
            </a:custGeom>
            <a:blipFill>
              <a:blip r:embed="rId4"/>
              <a:stretch>
                <a:fillRect/>
              </a:stretch>
            </a:blipFill>
          </p:spPr>
          <p:txBody>
            <a:bodyPr/>
            <a:lstStyle/>
            <a:p>
              <a:endParaRPr lang="vi-VN"/>
            </a:p>
          </p:txBody>
        </p:sp>
        <p:sp>
          <p:nvSpPr>
            <p:cNvPr id="10" name="Freeform 10"/>
            <p:cNvSpPr/>
            <p:nvPr/>
          </p:nvSpPr>
          <p:spPr>
            <a:xfrm>
              <a:off x="0" y="119076"/>
              <a:ext cx="9436388" cy="7281239"/>
            </a:xfrm>
            <a:custGeom>
              <a:avLst/>
              <a:gdLst/>
              <a:ahLst/>
              <a:cxnLst/>
              <a:rect l="l" t="t" r="r" b="b"/>
              <a:pathLst>
                <a:path w="9436388" h="7281239">
                  <a:moveTo>
                    <a:pt x="0" y="0"/>
                  </a:moveTo>
                  <a:lnTo>
                    <a:pt x="9436388" y="0"/>
                  </a:lnTo>
                  <a:lnTo>
                    <a:pt x="9436388" y="7281239"/>
                  </a:lnTo>
                  <a:lnTo>
                    <a:pt x="0" y="7281239"/>
                  </a:lnTo>
                  <a:lnTo>
                    <a:pt x="0" y="0"/>
                  </a:lnTo>
                  <a:close/>
                </a:path>
              </a:pathLst>
            </a:custGeom>
            <a:blipFill>
              <a:blip r:embed="rId5"/>
              <a:stretch>
                <a:fillRect/>
              </a:stretch>
            </a:blipFill>
          </p:spPr>
          <p:txBody>
            <a:bodyPr/>
            <a:lstStyle/>
            <a:p>
              <a:endParaRPr lang="vi-VN"/>
            </a:p>
          </p:txBody>
        </p:sp>
        <p:sp>
          <p:nvSpPr>
            <p:cNvPr id="11" name="TextBox 11"/>
            <p:cNvSpPr txBox="1"/>
            <p:nvPr/>
          </p:nvSpPr>
          <p:spPr>
            <a:xfrm>
              <a:off x="2347272" y="8054994"/>
              <a:ext cx="5610013" cy="698077"/>
            </a:xfrm>
            <a:prstGeom prst="rect">
              <a:avLst/>
            </a:prstGeom>
          </p:spPr>
          <p:txBody>
            <a:bodyPr lIns="0" tIns="0" rIns="0" bIns="0" rtlCol="0" anchor="t">
              <a:spAutoFit/>
            </a:bodyPr>
            <a:lstStyle/>
            <a:p>
              <a:pPr>
                <a:lnSpc>
                  <a:spcPts val="4480"/>
                </a:lnSpc>
              </a:pPr>
              <a:r>
                <a:rPr lang="en-US" sz="3200">
                  <a:solidFill>
                    <a:srgbClr val="000000"/>
                  </a:solidFill>
                  <a:latin typeface="Open Sans"/>
                </a:rPr>
                <a:t>ResNet50V2 (FE)</a:t>
              </a:r>
            </a:p>
          </p:txBody>
        </p:sp>
        <p:sp>
          <p:nvSpPr>
            <p:cNvPr id="12" name="TextBox 12"/>
            <p:cNvSpPr txBox="1"/>
            <p:nvPr/>
          </p:nvSpPr>
          <p:spPr>
            <a:xfrm>
              <a:off x="13243023" y="8036149"/>
              <a:ext cx="4848013" cy="698077"/>
            </a:xfrm>
            <a:prstGeom prst="rect">
              <a:avLst/>
            </a:prstGeom>
          </p:spPr>
          <p:txBody>
            <a:bodyPr lIns="0" tIns="0" rIns="0" bIns="0" rtlCol="0" anchor="t">
              <a:spAutoFit/>
            </a:bodyPr>
            <a:lstStyle/>
            <a:p>
              <a:pPr>
                <a:lnSpc>
                  <a:spcPts val="4480"/>
                </a:lnSpc>
              </a:pPr>
              <a:r>
                <a:rPr lang="en-US" sz="3200">
                  <a:solidFill>
                    <a:srgbClr val="000000"/>
                  </a:solidFill>
                  <a:latin typeface="Open Sans"/>
                </a:rPr>
                <a:t>ResNet50V2 (TL)</a:t>
              </a:r>
            </a:p>
          </p:txBody>
        </p:sp>
      </p:grpSp>
      <p:sp>
        <p:nvSpPr>
          <p:cNvPr id="13" name="Freeform 13"/>
          <p:cNvSpPr/>
          <p:nvPr/>
        </p:nvSpPr>
        <p:spPr>
          <a:xfrm rot="-7268540">
            <a:off x="15148581" y="-1419791"/>
            <a:ext cx="3666266" cy="4491597"/>
          </a:xfrm>
          <a:custGeom>
            <a:avLst/>
            <a:gdLst/>
            <a:ahLst/>
            <a:cxnLst/>
            <a:rect l="l" t="t" r="r" b="b"/>
            <a:pathLst>
              <a:path w="3666266" h="4491597">
                <a:moveTo>
                  <a:pt x="0" y="0"/>
                </a:moveTo>
                <a:lnTo>
                  <a:pt x="3666266" y="0"/>
                </a:lnTo>
                <a:lnTo>
                  <a:pt x="3666266" y="4491597"/>
                </a:lnTo>
                <a:lnTo>
                  <a:pt x="0" y="4491597"/>
                </a:lnTo>
                <a:lnTo>
                  <a:pt x="0" y="0"/>
                </a:lnTo>
                <a:close/>
              </a:path>
            </a:pathLst>
          </a:custGeom>
          <a:blipFill>
            <a:blip r:embed="rId6">
              <a:alphaModFix amt="52000"/>
            </a:blip>
            <a:stretch>
              <a:fillRect/>
            </a:stretch>
          </a:blipFill>
        </p:spPr>
        <p:txBody>
          <a:bodyPr/>
          <a:lstStyle/>
          <a:p>
            <a:endParaRPr lang="vi-VN"/>
          </a:p>
        </p:txBody>
      </p:sp>
      <p:grpSp>
        <p:nvGrpSpPr>
          <p:cNvPr id="14" name="Group 14"/>
          <p:cNvGrpSpPr/>
          <p:nvPr/>
        </p:nvGrpSpPr>
        <p:grpSpPr>
          <a:xfrm>
            <a:off x="16793480" y="8620566"/>
            <a:ext cx="1494520" cy="1548439"/>
            <a:chOff x="0" y="0"/>
            <a:chExt cx="1992693" cy="2064585"/>
          </a:xfrm>
        </p:grpSpPr>
        <p:sp>
          <p:nvSpPr>
            <p:cNvPr id="15" name="Freeform 15"/>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6" name="TextBox 16"/>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37</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5. KẾT QUẢ THỰC NGHIÊM &amp; PHÂN TÍCH</a:t>
              </a:r>
            </a:p>
          </p:txBody>
        </p:sp>
      </p:grpSp>
      <p:grpSp>
        <p:nvGrpSpPr>
          <p:cNvPr id="5" name="Group 5"/>
          <p:cNvGrpSpPr/>
          <p:nvPr/>
        </p:nvGrpSpPr>
        <p:grpSpPr>
          <a:xfrm>
            <a:off x="3099282" y="5706772"/>
            <a:ext cx="12089437" cy="3551528"/>
            <a:chOff x="0" y="0"/>
            <a:chExt cx="16119249" cy="4735371"/>
          </a:xfrm>
        </p:grpSpPr>
        <p:sp>
          <p:nvSpPr>
            <p:cNvPr id="6" name="Freeform 6"/>
            <p:cNvSpPr/>
            <p:nvPr/>
          </p:nvSpPr>
          <p:spPr>
            <a:xfrm>
              <a:off x="0" y="81267"/>
              <a:ext cx="5406771" cy="2192510"/>
            </a:xfrm>
            <a:custGeom>
              <a:avLst/>
              <a:gdLst/>
              <a:ahLst/>
              <a:cxnLst/>
              <a:rect l="l" t="t" r="r" b="b"/>
              <a:pathLst>
                <a:path w="5406771" h="2192510">
                  <a:moveTo>
                    <a:pt x="0" y="0"/>
                  </a:moveTo>
                  <a:lnTo>
                    <a:pt x="5406771" y="0"/>
                  </a:lnTo>
                  <a:lnTo>
                    <a:pt x="5406771" y="2192509"/>
                  </a:lnTo>
                  <a:lnTo>
                    <a:pt x="0" y="2192509"/>
                  </a:lnTo>
                  <a:lnTo>
                    <a:pt x="0" y="0"/>
                  </a:lnTo>
                  <a:close/>
                </a:path>
              </a:pathLst>
            </a:custGeom>
            <a:blipFill>
              <a:blip r:embed="rId4"/>
              <a:stretch>
                <a:fillRect/>
              </a:stretch>
            </a:blipFill>
          </p:spPr>
          <p:txBody>
            <a:bodyPr/>
            <a:lstStyle/>
            <a:p>
              <a:endParaRPr lang="vi-VN"/>
            </a:p>
          </p:txBody>
        </p:sp>
        <p:sp>
          <p:nvSpPr>
            <p:cNvPr id="7" name="Freeform 7"/>
            <p:cNvSpPr/>
            <p:nvPr/>
          </p:nvSpPr>
          <p:spPr>
            <a:xfrm>
              <a:off x="5793985" y="0"/>
              <a:ext cx="5032032" cy="2216754"/>
            </a:xfrm>
            <a:custGeom>
              <a:avLst/>
              <a:gdLst/>
              <a:ahLst/>
              <a:cxnLst/>
              <a:rect l="l" t="t" r="r" b="b"/>
              <a:pathLst>
                <a:path w="5032032" h="2216754">
                  <a:moveTo>
                    <a:pt x="0" y="0"/>
                  </a:moveTo>
                  <a:lnTo>
                    <a:pt x="5032032" y="0"/>
                  </a:lnTo>
                  <a:lnTo>
                    <a:pt x="5032032" y="2216754"/>
                  </a:lnTo>
                  <a:lnTo>
                    <a:pt x="0" y="2216754"/>
                  </a:lnTo>
                  <a:lnTo>
                    <a:pt x="0" y="0"/>
                  </a:lnTo>
                  <a:close/>
                </a:path>
              </a:pathLst>
            </a:custGeom>
            <a:blipFill>
              <a:blip r:embed="rId5"/>
              <a:stretch>
                <a:fillRect/>
              </a:stretch>
            </a:blipFill>
          </p:spPr>
          <p:txBody>
            <a:bodyPr/>
            <a:lstStyle/>
            <a:p>
              <a:endParaRPr lang="vi-VN"/>
            </a:p>
          </p:txBody>
        </p:sp>
        <p:sp>
          <p:nvSpPr>
            <p:cNvPr id="8" name="Freeform 8"/>
            <p:cNvSpPr/>
            <p:nvPr/>
          </p:nvSpPr>
          <p:spPr>
            <a:xfrm>
              <a:off x="10826017" y="81267"/>
              <a:ext cx="5165595" cy="2057664"/>
            </a:xfrm>
            <a:custGeom>
              <a:avLst/>
              <a:gdLst/>
              <a:ahLst/>
              <a:cxnLst/>
              <a:rect l="l" t="t" r="r" b="b"/>
              <a:pathLst>
                <a:path w="5165595" h="2057664">
                  <a:moveTo>
                    <a:pt x="0" y="0"/>
                  </a:moveTo>
                  <a:lnTo>
                    <a:pt x="5165595" y="0"/>
                  </a:lnTo>
                  <a:lnTo>
                    <a:pt x="5165595" y="2057664"/>
                  </a:lnTo>
                  <a:lnTo>
                    <a:pt x="0" y="2057664"/>
                  </a:lnTo>
                  <a:lnTo>
                    <a:pt x="0" y="0"/>
                  </a:lnTo>
                  <a:close/>
                </a:path>
              </a:pathLst>
            </a:custGeom>
            <a:blipFill>
              <a:blip r:embed="rId6"/>
              <a:stretch>
                <a:fillRect/>
              </a:stretch>
            </a:blipFill>
          </p:spPr>
          <p:txBody>
            <a:bodyPr/>
            <a:lstStyle/>
            <a:p>
              <a:endParaRPr lang="vi-VN"/>
            </a:p>
          </p:txBody>
        </p:sp>
        <p:sp>
          <p:nvSpPr>
            <p:cNvPr id="9" name="Freeform 9"/>
            <p:cNvSpPr/>
            <p:nvPr/>
          </p:nvSpPr>
          <p:spPr>
            <a:xfrm>
              <a:off x="33015" y="2484937"/>
              <a:ext cx="5373756" cy="2250433"/>
            </a:xfrm>
            <a:custGeom>
              <a:avLst/>
              <a:gdLst/>
              <a:ahLst/>
              <a:cxnLst/>
              <a:rect l="l" t="t" r="r" b="b"/>
              <a:pathLst>
                <a:path w="5373756" h="2250433">
                  <a:moveTo>
                    <a:pt x="0" y="0"/>
                  </a:moveTo>
                  <a:lnTo>
                    <a:pt x="5373756" y="0"/>
                  </a:lnTo>
                  <a:lnTo>
                    <a:pt x="5373756" y="2250434"/>
                  </a:lnTo>
                  <a:lnTo>
                    <a:pt x="0" y="2250434"/>
                  </a:lnTo>
                  <a:lnTo>
                    <a:pt x="0" y="0"/>
                  </a:lnTo>
                  <a:close/>
                </a:path>
              </a:pathLst>
            </a:custGeom>
            <a:blipFill>
              <a:blip r:embed="rId7"/>
              <a:stretch>
                <a:fillRect l="-14711" r="-3878"/>
              </a:stretch>
            </a:blipFill>
          </p:spPr>
          <p:txBody>
            <a:bodyPr/>
            <a:lstStyle/>
            <a:p>
              <a:endParaRPr lang="vi-VN"/>
            </a:p>
          </p:txBody>
        </p:sp>
        <p:sp>
          <p:nvSpPr>
            <p:cNvPr id="10" name="Freeform 10"/>
            <p:cNvSpPr/>
            <p:nvPr/>
          </p:nvSpPr>
          <p:spPr>
            <a:xfrm>
              <a:off x="6005495" y="2369421"/>
              <a:ext cx="5051485" cy="2247314"/>
            </a:xfrm>
            <a:custGeom>
              <a:avLst/>
              <a:gdLst/>
              <a:ahLst/>
              <a:cxnLst/>
              <a:rect l="l" t="t" r="r" b="b"/>
              <a:pathLst>
                <a:path w="5051485" h="2247314">
                  <a:moveTo>
                    <a:pt x="0" y="0"/>
                  </a:moveTo>
                  <a:lnTo>
                    <a:pt x="5051484" y="0"/>
                  </a:lnTo>
                  <a:lnTo>
                    <a:pt x="5051484" y="2247314"/>
                  </a:lnTo>
                  <a:lnTo>
                    <a:pt x="0" y="2247314"/>
                  </a:lnTo>
                  <a:lnTo>
                    <a:pt x="0" y="0"/>
                  </a:lnTo>
                  <a:close/>
                </a:path>
              </a:pathLst>
            </a:custGeom>
            <a:blipFill>
              <a:blip r:embed="rId8"/>
              <a:stretch>
                <a:fillRect/>
              </a:stretch>
            </a:blipFill>
          </p:spPr>
          <p:txBody>
            <a:bodyPr/>
            <a:lstStyle/>
            <a:p>
              <a:endParaRPr lang="vi-VN"/>
            </a:p>
          </p:txBody>
        </p:sp>
        <p:sp>
          <p:nvSpPr>
            <p:cNvPr id="11" name="Freeform 11"/>
            <p:cNvSpPr/>
            <p:nvPr/>
          </p:nvSpPr>
          <p:spPr>
            <a:xfrm>
              <a:off x="11328911" y="2352238"/>
              <a:ext cx="4790338" cy="2383133"/>
            </a:xfrm>
            <a:custGeom>
              <a:avLst/>
              <a:gdLst/>
              <a:ahLst/>
              <a:cxnLst/>
              <a:rect l="l" t="t" r="r" b="b"/>
              <a:pathLst>
                <a:path w="4790338" h="2383133">
                  <a:moveTo>
                    <a:pt x="0" y="0"/>
                  </a:moveTo>
                  <a:lnTo>
                    <a:pt x="4790338" y="0"/>
                  </a:lnTo>
                  <a:lnTo>
                    <a:pt x="4790338" y="2383133"/>
                  </a:lnTo>
                  <a:lnTo>
                    <a:pt x="0" y="2383133"/>
                  </a:lnTo>
                  <a:lnTo>
                    <a:pt x="0" y="0"/>
                  </a:lnTo>
                  <a:close/>
                </a:path>
              </a:pathLst>
            </a:custGeom>
            <a:blipFill>
              <a:blip r:embed="rId9"/>
              <a:stretch>
                <a:fillRect/>
              </a:stretch>
            </a:blipFill>
          </p:spPr>
          <p:txBody>
            <a:bodyPr/>
            <a:lstStyle/>
            <a:p>
              <a:endParaRPr lang="vi-VN"/>
            </a:p>
          </p:txBody>
        </p:sp>
      </p:grpSp>
      <p:sp>
        <p:nvSpPr>
          <p:cNvPr id="12" name="Freeform 12"/>
          <p:cNvSpPr/>
          <p:nvPr/>
        </p:nvSpPr>
        <p:spPr>
          <a:xfrm rot="5400000">
            <a:off x="14313974" y="-50249"/>
            <a:ext cx="6453533" cy="4686878"/>
          </a:xfrm>
          <a:custGeom>
            <a:avLst/>
            <a:gdLst/>
            <a:ahLst/>
            <a:cxnLst/>
            <a:rect l="l" t="t" r="r" b="b"/>
            <a:pathLst>
              <a:path w="6453533" h="4686878">
                <a:moveTo>
                  <a:pt x="0" y="0"/>
                </a:moveTo>
                <a:lnTo>
                  <a:pt x="6453533" y="0"/>
                </a:lnTo>
                <a:lnTo>
                  <a:pt x="6453533" y="4686878"/>
                </a:lnTo>
                <a:lnTo>
                  <a:pt x="0" y="4686878"/>
                </a:lnTo>
                <a:lnTo>
                  <a:pt x="0" y="0"/>
                </a:lnTo>
                <a:close/>
              </a:path>
            </a:pathLst>
          </a:custGeom>
          <a:blipFill>
            <a:blip r:embed="rId10"/>
            <a:stretch>
              <a:fillRect/>
            </a:stretch>
          </a:blipFill>
        </p:spPr>
        <p:txBody>
          <a:bodyPr/>
          <a:lstStyle/>
          <a:p>
            <a:endParaRPr lang="vi-VN"/>
          </a:p>
        </p:txBody>
      </p:sp>
      <p:grpSp>
        <p:nvGrpSpPr>
          <p:cNvPr id="13" name="Group 13"/>
          <p:cNvGrpSpPr/>
          <p:nvPr/>
        </p:nvGrpSpPr>
        <p:grpSpPr>
          <a:xfrm>
            <a:off x="1226300" y="2129904"/>
            <a:ext cx="15835400" cy="3098978"/>
            <a:chOff x="0" y="0"/>
            <a:chExt cx="21113866" cy="4131971"/>
          </a:xfrm>
        </p:grpSpPr>
        <p:sp>
          <p:nvSpPr>
            <p:cNvPr id="14" name="TextBox 14"/>
            <p:cNvSpPr txBox="1"/>
            <p:nvPr/>
          </p:nvSpPr>
          <p:spPr>
            <a:xfrm>
              <a:off x="0" y="1185994"/>
              <a:ext cx="21113866" cy="29459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Các mô hình còn nhầm lẫn giữa các chữ khó phân biệt, chữ in hoa in thường, chữ nhiều nét tương đồng nhau như các cặp:</a:t>
              </a:r>
            </a:p>
            <a:p>
              <a:pPr marL="1381761" lvl="2" indent="-460587">
                <a:lnSpc>
                  <a:spcPts val="4480"/>
                </a:lnSpc>
                <a:buFont typeface="Arial"/>
                <a:buChar char="⚬"/>
              </a:pPr>
              <a:r>
                <a:rPr lang="en-US" sz="3200">
                  <a:solidFill>
                    <a:srgbClr val="000000"/>
                  </a:solidFill>
                  <a:latin typeface="Open Sans"/>
                </a:rPr>
                <a:t>I i L l 1</a:t>
              </a:r>
            </a:p>
            <a:p>
              <a:pPr marL="1381761" lvl="2" indent="-460587">
                <a:lnSpc>
                  <a:spcPts val="4480"/>
                </a:lnSpc>
                <a:buFont typeface="Arial"/>
                <a:buChar char="⚬"/>
              </a:pPr>
              <a:r>
                <a:rPr lang="en-US" sz="3200">
                  <a:solidFill>
                    <a:srgbClr val="000000"/>
                  </a:solidFill>
                  <a:latin typeface="Open Sans"/>
                </a:rPr>
                <a:t>B 8</a:t>
              </a:r>
            </a:p>
          </p:txBody>
        </p:sp>
        <p:sp>
          <p:nvSpPr>
            <p:cNvPr id="15" name="TextBox 15"/>
            <p:cNvSpPr txBox="1"/>
            <p:nvPr/>
          </p:nvSpPr>
          <p:spPr>
            <a:xfrm>
              <a:off x="0" y="-85725"/>
              <a:ext cx="18380339"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Phân tích</a:t>
              </a:r>
            </a:p>
          </p:txBody>
        </p:sp>
      </p:grpSp>
      <p:grpSp>
        <p:nvGrpSpPr>
          <p:cNvPr id="16" name="Group 16"/>
          <p:cNvGrpSpPr/>
          <p:nvPr/>
        </p:nvGrpSpPr>
        <p:grpSpPr>
          <a:xfrm>
            <a:off x="16793480" y="8620566"/>
            <a:ext cx="1494520" cy="1548439"/>
            <a:chOff x="0" y="0"/>
            <a:chExt cx="1992693" cy="2064585"/>
          </a:xfrm>
        </p:grpSpPr>
        <p:sp>
          <p:nvSpPr>
            <p:cNvPr id="17" name="Freeform 17"/>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8" name="TextBox 18"/>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38</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1439191" y="2231236"/>
            <a:ext cx="15409618" cy="7281545"/>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Độ chính xác của các thực nghiệm đạt được ở mức </a:t>
            </a:r>
            <a:r>
              <a:rPr lang="en-US" sz="3200">
                <a:solidFill>
                  <a:srgbClr val="000000"/>
                </a:solidFill>
                <a:latin typeface="Open Sans Bold"/>
              </a:rPr>
              <a:t>khá ổn </a:t>
            </a:r>
            <a:r>
              <a:rPr lang="en-US" sz="3200">
                <a:solidFill>
                  <a:srgbClr val="000000"/>
                </a:solidFill>
                <a:latin typeface="Open Sans"/>
              </a:rPr>
              <a:t>trên tập test. </a:t>
            </a:r>
          </a:p>
          <a:p>
            <a:pPr marL="690881" lvl="1" indent="-345440">
              <a:lnSpc>
                <a:spcPts val="4480"/>
              </a:lnSpc>
              <a:buFont typeface="Arial"/>
              <a:buChar char="•"/>
            </a:pPr>
            <a:r>
              <a:rPr lang="en-US" sz="3200">
                <a:solidFill>
                  <a:srgbClr val="000000"/>
                </a:solidFill>
                <a:latin typeface="Open Sans"/>
              </a:rPr>
              <a:t>Khác biệt trên </a:t>
            </a:r>
            <a:r>
              <a:rPr lang="en-US" sz="3200">
                <a:solidFill>
                  <a:srgbClr val="000000"/>
                </a:solidFill>
                <a:latin typeface="Open Sans Bold"/>
              </a:rPr>
              <a:t>Word Accuracy</a:t>
            </a:r>
            <a:r>
              <a:rPr lang="en-US" sz="3200">
                <a:solidFill>
                  <a:srgbClr val="000000"/>
                </a:solidFill>
                <a:latin typeface="Open Sans"/>
              </a:rPr>
              <a:t> rất rõ ràng, trên </a:t>
            </a:r>
            <a:r>
              <a:rPr lang="en-US" sz="3200">
                <a:solidFill>
                  <a:srgbClr val="000000"/>
                </a:solidFill>
                <a:latin typeface="Open Sans Bold"/>
              </a:rPr>
              <a:t>Character Accuray </a:t>
            </a:r>
            <a:r>
              <a:rPr lang="en-US" sz="3200">
                <a:solidFill>
                  <a:srgbClr val="000000"/>
                </a:solidFill>
                <a:latin typeface="Open Sans"/>
              </a:rPr>
              <a:t>đối với tập test thì lại có phần tương đương nhau.</a:t>
            </a:r>
          </a:p>
          <a:p>
            <a:pPr marL="690881" lvl="1" indent="-345440">
              <a:lnSpc>
                <a:spcPts val="4480"/>
              </a:lnSpc>
              <a:buFont typeface="Arial"/>
              <a:buChar char="•"/>
            </a:pPr>
            <a:r>
              <a:rPr lang="en-US" sz="3200">
                <a:solidFill>
                  <a:srgbClr val="000000"/>
                </a:solidFill>
                <a:latin typeface="Open Sans"/>
              </a:rPr>
              <a:t> Độ chính xác của mô hình </a:t>
            </a:r>
            <a:r>
              <a:rPr lang="en-US" sz="3200">
                <a:solidFill>
                  <a:srgbClr val="000000"/>
                </a:solidFill>
                <a:latin typeface="Open Sans Bold"/>
              </a:rPr>
              <a:t>không được cao</a:t>
            </a:r>
            <a:r>
              <a:rPr lang="en-US" sz="3200">
                <a:solidFill>
                  <a:srgbClr val="000000"/>
                </a:solidFill>
                <a:latin typeface="Open Sans"/>
              </a:rPr>
              <a:t> là do những từ chỉ được nhận diện đúng một lượng nhất định kí tự chứ không phải toàn bộ</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 Sơ đồ kết quả hàm mất mát (Loss) khi huấn luyện ở tập train và validation  gần như giảm </a:t>
            </a:r>
            <a:r>
              <a:rPr lang="en-US" sz="3200">
                <a:solidFill>
                  <a:srgbClr val="000000"/>
                </a:solidFill>
                <a:latin typeface="Open Sans Bold"/>
              </a:rPr>
              <a:t>đồng thời </a:t>
            </a:r>
            <a:r>
              <a:rPr lang="en-US" sz="3200">
                <a:solidFill>
                  <a:srgbClr val="000000"/>
                </a:solidFill>
                <a:latin typeface="Open Sans"/>
              </a:rPr>
              <a:t>với nhau, không hề bị lệch nhau quá nhiều, không cho thấy dấu hiệu bị overfitting.</a:t>
            </a:r>
          </a:p>
          <a:p>
            <a:pPr marL="690881" lvl="1" indent="-345440">
              <a:lnSpc>
                <a:spcPts val="4480"/>
              </a:lnSpc>
              <a:buFont typeface="Arial"/>
              <a:buChar char="•"/>
            </a:pPr>
            <a:r>
              <a:rPr lang="en-US" sz="3200">
                <a:solidFill>
                  <a:srgbClr val="000000"/>
                </a:solidFill>
                <a:latin typeface="Open Sans"/>
              </a:rPr>
              <a:t>So sánh giữa các kiến trúc với nhau thì mô hình cắt từ kiến trúc gốc (sử dụng lại bộ trọng số) cho kết quả </a:t>
            </a:r>
            <a:r>
              <a:rPr lang="en-US" sz="3200">
                <a:solidFill>
                  <a:srgbClr val="000000"/>
                </a:solidFill>
                <a:latin typeface="Open Sans Bold"/>
              </a:rPr>
              <a:t>kém</a:t>
            </a:r>
            <a:r>
              <a:rPr lang="en-US" sz="3200">
                <a:solidFill>
                  <a:srgbClr val="000000"/>
                </a:solidFill>
                <a:latin typeface="Open Sans"/>
              </a:rPr>
              <a:t> hơn so với những kiến trúc  hoàn chỉnh và huấn luyện lại từ đầu cho những bộ trọng số mới.</a:t>
            </a:r>
          </a:p>
          <a:p>
            <a:pPr>
              <a:lnSpc>
                <a:spcPts val="4480"/>
              </a:lnSpc>
            </a:pPr>
            <a:endParaRPr lang="en-US" sz="3200">
              <a:solidFill>
                <a:srgbClr val="000000"/>
              </a:solidFill>
              <a:latin typeface="Open Sans"/>
            </a:endParaRPr>
          </a:p>
        </p:txBody>
      </p:sp>
      <p:grpSp>
        <p:nvGrpSpPr>
          <p:cNvPr id="3" name="Group 3"/>
          <p:cNvGrpSpPr/>
          <p:nvPr/>
        </p:nvGrpSpPr>
        <p:grpSpPr>
          <a:xfrm>
            <a:off x="0" y="0"/>
            <a:ext cx="12596289" cy="1652014"/>
            <a:chOff x="0" y="0"/>
            <a:chExt cx="16795052" cy="2202686"/>
          </a:xfrm>
        </p:grpSpPr>
        <p:sp>
          <p:nvSpPr>
            <p:cNvPr id="4" name="Freeform 4"/>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5" name="TextBox 5"/>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5. KẾT QUẢ THỰC NGHIÊM &amp; PHÂN TÍCH</a:t>
              </a:r>
            </a:p>
          </p:txBody>
        </p:sp>
      </p:grpSp>
      <p:sp>
        <p:nvSpPr>
          <p:cNvPr id="6" name="Freeform 6"/>
          <p:cNvSpPr/>
          <p:nvPr/>
        </p:nvSpPr>
        <p:spPr>
          <a:xfrm rot="-1750307">
            <a:off x="15813450" y="2217997"/>
            <a:ext cx="4949100" cy="4114800"/>
          </a:xfrm>
          <a:custGeom>
            <a:avLst/>
            <a:gdLst/>
            <a:ahLst/>
            <a:cxnLst/>
            <a:rect l="l" t="t" r="r" b="b"/>
            <a:pathLst>
              <a:path w="4949100" h="4114800">
                <a:moveTo>
                  <a:pt x="0" y="0"/>
                </a:moveTo>
                <a:lnTo>
                  <a:pt x="4949100" y="0"/>
                </a:lnTo>
                <a:lnTo>
                  <a:pt x="4949100" y="4114800"/>
                </a:lnTo>
                <a:lnTo>
                  <a:pt x="0" y="4114800"/>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393942" y="8294914"/>
            <a:ext cx="3666266" cy="4491597"/>
          </a:xfrm>
          <a:custGeom>
            <a:avLst/>
            <a:gdLst/>
            <a:ahLst/>
            <a:cxnLst/>
            <a:rect l="l" t="t" r="r" b="b"/>
            <a:pathLst>
              <a:path w="3666266" h="4491597">
                <a:moveTo>
                  <a:pt x="0" y="0"/>
                </a:moveTo>
                <a:lnTo>
                  <a:pt x="3666266" y="0"/>
                </a:lnTo>
                <a:lnTo>
                  <a:pt x="3666266" y="4491598"/>
                </a:lnTo>
                <a:lnTo>
                  <a:pt x="0" y="4491598"/>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1439191" y="1566289"/>
            <a:ext cx="12209898" cy="688975"/>
          </a:xfrm>
          <a:prstGeom prst="rect">
            <a:avLst/>
          </a:prstGeom>
        </p:spPr>
        <p:txBody>
          <a:bodyPr lIns="0" tIns="0" rIns="0" bIns="0" rtlCol="0" anchor="t">
            <a:spAutoFit/>
          </a:bodyPr>
          <a:lstStyle/>
          <a:p>
            <a:pPr>
              <a:lnSpc>
                <a:spcPts val="5600"/>
              </a:lnSpc>
            </a:pPr>
            <a:r>
              <a:rPr lang="en-US" sz="4000">
                <a:solidFill>
                  <a:srgbClr val="000000"/>
                </a:solidFill>
                <a:latin typeface="Noto Sans Bold"/>
              </a:rPr>
              <a:t>Phân tích</a:t>
            </a:r>
          </a:p>
        </p:txBody>
      </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39</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3060524" y="1028700"/>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TextBox 4"/>
          <p:cNvSpPr txBox="1"/>
          <p:nvPr/>
        </p:nvSpPr>
        <p:spPr>
          <a:xfrm>
            <a:off x="3900936" y="2317750"/>
            <a:ext cx="10486129" cy="4471670"/>
          </a:xfrm>
          <a:prstGeom prst="rect">
            <a:avLst/>
          </a:prstGeom>
        </p:spPr>
        <p:txBody>
          <a:bodyPr lIns="0" tIns="0" rIns="0" bIns="0" rtlCol="0" anchor="t">
            <a:spAutoFit/>
          </a:bodyPr>
          <a:lstStyle/>
          <a:p>
            <a:pPr>
              <a:lnSpc>
                <a:spcPts val="4480"/>
              </a:lnSpc>
            </a:pPr>
            <a:r>
              <a:rPr lang="en-US" sz="3200">
                <a:solidFill>
                  <a:srgbClr val="000000"/>
                </a:solidFill>
                <a:latin typeface="Open Sans"/>
              </a:rPr>
              <a:t>Đồ án môn Nhận dạng</a:t>
            </a:r>
          </a:p>
          <a:p>
            <a:pPr>
              <a:lnSpc>
                <a:spcPts val="4480"/>
              </a:lnSpc>
            </a:pPr>
            <a:r>
              <a:rPr lang="en-US" sz="3200">
                <a:solidFill>
                  <a:srgbClr val="000000"/>
                </a:solidFill>
                <a:latin typeface="Open Sans"/>
              </a:rPr>
              <a:t>GVHD: Đỗ Văn Tiến</a:t>
            </a:r>
          </a:p>
          <a:p>
            <a:pPr>
              <a:lnSpc>
                <a:spcPts val="4480"/>
              </a:lnSpc>
            </a:pPr>
            <a:endParaRPr lang="en-US" sz="3200">
              <a:solidFill>
                <a:srgbClr val="000000"/>
              </a:solidFill>
              <a:latin typeface="Open Sans"/>
            </a:endParaRPr>
          </a:p>
          <a:p>
            <a:pPr>
              <a:lnSpc>
                <a:spcPts val="4480"/>
              </a:lnSpc>
            </a:pPr>
            <a:r>
              <a:rPr lang="en-US" sz="3200">
                <a:solidFill>
                  <a:srgbClr val="000000"/>
                </a:solidFill>
                <a:latin typeface="Open Sans"/>
              </a:rPr>
              <a:t>Thông tin thành viên:</a:t>
            </a:r>
          </a:p>
          <a:p>
            <a:pPr marL="690881" lvl="1" indent="-345440">
              <a:lnSpc>
                <a:spcPts val="4480"/>
              </a:lnSpc>
              <a:buFont typeface="Arial"/>
              <a:buChar char="•"/>
            </a:pPr>
            <a:r>
              <a:rPr lang="en-US" sz="3200">
                <a:solidFill>
                  <a:srgbClr val="000000"/>
                </a:solidFill>
                <a:latin typeface="Open Sans"/>
              </a:rPr>
              <a:t>20521924   Trần Thành</a:t>
            </a:r>
          </a:p>
          <a:p>
            <a:pPr marL="690881" lvl="1" indent="-345440">
              <a:lnSpc>
                <a:spcPts val="4480"/>
              </a:lnSpc>
              <a:buFont typeface="Arial"/>
              <a:buChar char="•"/>
            </a:pPr>
            <a:r>
              <a:rPr lang="en-US" sz="3200">
                <a:solidFill>
                  <a:srgbClr val="000000"/>
                </a:solidFill>
                <a:latin typeface="Open Sans"/>
              </a:rPr>
              <a:t>20522116   Nguyễn Đặng Quang Tuấn</a:t>
            </a:r>
          </a:p>
          <a:p>
            <a:pPr marL="690881" lvl="1" indent="-345440">
              <a:lnSpc>
                <a:spcPts val="4480"/>
              </a:lnSpc>
              <a:buFont typeface="Arial"/>
              <a:buChar char="•"/>
            </a:pPr>
            <a:r>
              <a:rPr lang="en-US" sz="3200">
                <a:solidFill>
                  <a:srgbClr val="000000"/>
                </a:solidFill>
                <a:latin typeface="Open Sans"/>
              </a:rPr>
              <a:t>20520813   Hồ Thanh Tịnh</a:t>
            </a:r>
          </a:p>
          <a:p>
            <a:pPr marL="690881" lvl="1" indent="-345440">
              <a:lnSpc>
                <a:spcPts val="4480"/>
              </a:lnSpc>
              <a:buFont typeface="Arial"/>
              <a:buChar char="•"/>
            </a:pPr>
            <a:r>
              <a:rPr lang="en-US" sz="3200">
                <a:solidFill>
                  <a:srgbClr val="000000"/>
                </a:solidFill>
                <a:latin typeface="Open Sans"/>
              </a:rPr>
              <a:t>20521414   Trần Đức Huy</a:t>
            </a:r>
          </a:p>
        </p:txBody>
      </p:sp>
      <p:grpSp>
        <p:nvGrpSpPr>
          <p:cNvPr id="5" name="Group 5"/>
          <p:cNvGrpSpPr/>
          <p:nvPr/>
        </p:nvGrpSpPr>
        <p:grpSpPr>
          <a:xfrm>
            <a:off x="16793480" y="8738561"/>
            <a:ext cx="1494520" cy="1548439"/>
            <a:chOff x="0" y="0"/>
            <a:chExt cx="1992693" cy="2064585"/>
          </a:xfrm>
        </p:grpSpPr>
        <p:sp>
          <p:nvSpPr>
            <p:cNvPr id="6" name="Freeform 6"/>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TextBox 7"/>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a:t>
              </a:r>
            </a:p>
          </p:txBody>
        </p:sp>
      </p:grpSp>
      <p:grpSp>
        <p:nvGrpSpPr>
          <p:cNvPr id="8" name="Group 8"/>
          <p:cNvGrpSpPr/>
          <p:nvPr/>
        </p:nvGrpSpPr>
        <p:grpSpPr>
          <a:xfrm>
            <a:off x="0" y="0"/>
            <a:ext cx="10145927" cy="1346641"/>
            <a:chOff x="0" y="0"/>
            <a:chExt cx="13527903" cy="1795522"/>
          </a:xfrm>
        </p:grpSpPr>
        <p:sp>
          <p:nvSpPr>
            <p:cNvPr id="9" name="Freeform 9"/>
            <p:cNvSpPr/>
            <p:nvPr/>
          </p:nvSpPr>
          <p:spPr>
            <a:xfrm>
              <a:off x="0"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TextBox 10"/>
            <p:cNvSpPr txBox="1"/>
            <p:nvPr/>
          </p:nvSpPr>
          <p:spPr>
            <a:xfrm>
              <a:off x="1318834"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1.THÔNG TIN NHÓM</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4552893" y="-24359"/>
            <a:ext cx="3719746" cy="10311359"/>
            <a:chOff x="0" y="0"/>
            <a:chExt cx="979686" cy="2715749"/>
          </a:xfrm>
        </p:grpSpPr>
        <p:sp>
          <p:nvSpPr>
            <p:cNvPr id="3" name="Freeform 3"/>
            <p:cNvSpPr/>
            <p:nvPr/>
          </p:nvSpPr>
          <p:spPr>
            <a:xfrm>
              <a:off x="0" y="0"/>
              <a:ext cx="979686" cy="2715749"/>
            </a:xfrm>
            <a:custGeom>
              <a:avLst/>
              <a:gdLst/>
              <a:ahLst/>
              <a:cxnLst/>
              <a:rect l="l" t="t" r="r" b="b"/>
              <a:pathLst>
                <a:path w="979686" h="2715749">
                  <a:moveTo>
                    <a:pt x="0" y="0"/>
                  </a:moveTo>
                  <a:lnTo>
                    <a:pt x="979686" y="0"/>
                  </a:lnTo>
                  <a:lnTo>
                    <a:pt x="979686" y="2715749"/>
                  </a:lnTo>
                  <a:lnTo>
                    <a:pt x="0" y="2715749"/>
                  </a:lnTo>
                  <a:close/>
                </a:path>
              </a:pathLst>
            </a:custGeom>
            <a:solidFill>
              <a:srgbClr val="C48E70">
                <a:alpha val="26667"/>
              </a:srgbClr>
            </a:solidFill>
          </p:spPr>
          <p:txBody>
            <a:bodyPr/>
            <a:lstStyle/>
            <a:p>
              <a:endParaRPr lang="vi-VN"/>
            </a:p>
          </p:txBody>
        </p:sp>
        <p:sp>
          <p:nvSpPr>
            <p:cNvPr id="4" name="TextBox 4"/>
            <p:cNvSpPr txBox="1"/>
            <p:nvPr/>
          </p:nvSpPr>
          <p:spPr>
            <a:xfrm>
              <a:off x="0" y="19050"/>
              <a:ext cx="979686" cy="2696699"/>
            </a:xfrm>
            <a:prstGeom prst="rect">
              <a:avLst/>
            </a:prstGeom>
          </p:spPr>
          <p:txBody>
            <a:bodyPr lIns="50800" tIns="50800" rIns="50800" bIns="50800" rtlCol="0" anchor="ctr"/>
            <a:lstStyle/>
            <a:p>
              <a:pPr algn="ctr">
                <a:lnSpc>
                  <a:spcPts val="2760"/>
                </a:lnSpc>
              </a:pPr>
              <a:endParaRPr/>
            </a:p>
          </p:txBody>
        </p:sp>
      </p:grpSp>
      <p:grpSp>
        <p:nvGrpSpPr>
          <p:cNvPr id="5" name="Group 5"/>
          <p:cNvGrpSpPr/>
          <p:nvPr/>
        </p:nvGrpSpPr>
        <p:grpSpPr>
          <a:xfrm>
            <a:off x="1501845" y="-924729"/>
            <a:ext cx="12090607" cy="11360037"/>
            <a:chOff x="0" y="0"/>
            <a:chExt cx="16120809" cy="15146716"/>
          </a:xfrm>
        </p:grpSpPr>
        <p:sp>
          <p:nvSpPr>
            <p:cNvPr id="6" name="Freeform 6"/>
            <p:cNvSpPr/>
            <p:nvPr/>
          </p:nvSpPr>
          <p:spPr>
            <a:xfrm>
              <a:off x="5078998" y="0"/>
              <a:ext cx="11041811" cy="10972800"/>
            </a:xfrm>
            <a:custGeom>
              <a:avLst/>
              <a:gdLst/>
              <a:ahLst/>
              <a:cxnLst/>
              <a:rect l="l" t="t" r="r" b="b"/>
              <a:pathLst>
                <a:path w="11041811" h="10972800">
                  <a:moveTo>
                    <a:pt x="0" y="0"/>
                  </a:moveTo>
                  <a:lnTo>
                    <a:pt x="11041811" y="0"/>
                  </a:lnTo>
                  <a:lnTo>
                    <a:pt x="11041811" y="10972800"/>
                  </a:lnTo>
                  <a:lnTo>
                    <a:pt x="0" y="10972800"/>
                  </a:lnTo>
                  <a:lnTo>
                    <a:pt x="0" y="0"/>
                  </a:lnTo>
                  <a:close/>
                </a:path>
              </a:pathLst>
            </a:custGeom>
            <a:blipFill>
              <a:blip r:embed="rId2"/>
              <a:stretch>
                <a:fillRect/>
              </a:stretch>
            </a:blipFill>
          </p:spPr>
          <p:txBody>
            <a:bodyPr/>
            <a:lstStyle/>
            <a:p>
              <a:endParaRPr lang="vi-VN"/>
            </a:p>
          </p:txBody>
        </p:sp>
        <p:sp>
          <p:nvSpPr>
            <p:cNvPr id="7" name="Freeform 7"/>
            <p:cNvSpPr/>
            <p:nvPr/>
          </p:nvSpPr>
          <p:spPr>
            <a:xfrm>
              <a:off x="0" y="4459701"/>
              <a:ext cx="12294371" cy="10687016"/>
            </a:xfrm>
            <a:custGeom>
              <a:avLst/>
              <a:gdLst/>
              <a:ahLst/>
              <a:cxnLst/>
              <a:rect l="l" t="t" r="r" b="b"/>
              <a:pathLst>
                <a:path w="12294371" h="10687016">
                  <a:moveTo>
                    <a:pt x="0" y="0"/>
                  </a:moveTo>
                  <a:lnTo>
                    <a:pt x="12294371" y="0"/>
                  </a:lnTo>
                  <a:lnTo>
                    <a:pt x="12294371" y="10687015"/>
                  </a:lnTo>
                  <a:lnTo>
                    <a:pt x="0" y="10687015"/>
                  </a:lnTo>
                  <a:lnTo>
                    <a:pt x="0" y="0"/>
                  </a:lnTo>
                  <a:close/>
                </a:path>
              </a:pathLst>
            </a:custGeom>
            <a:blipFill>
              <a:blip r:embed="rId3"/>
              <a:stretch>
                <a:fillRect t="-6751" r="-2507" b="-6751"/>
              </a:stretch>
            </a:blipFill>
          </p:spPr>
          <p:txBody>
            <a:bodyPr/>
            <a:lstStyle/>
            <a:p>
              <a:endParaRPr lang="vi-VN"/>
            </a:p>
          </p:txBody>
        </p:sp>
      </p:grpSp>
      <p:grpSp>
        <p:nvGrpSpPr>
          <p:cNvPr id="8" name="Group 8"/>
          <p:cNvGrpSpPr/>
          <p:nvPr/>
        </p:nvGrpSpPr>
        <p:grpSpPr>
          <a:xfrm rot="892005">
            <a:off x="185408" y="5745815"/>
            <a:ext cx="3632602" cy="5007680"/>
            <a:chOff x="0" y="0"/>
            <a:chExt cx="4843469" cy="6676906"/>
          </a:xfrm>
        </p:grpSpPr>
        <p:sp>
          <p:nvSpPr>
            <p:cNvPr id="9" name="Freeform 9"/>
            <p:cNvSpPr/>
            <p:nvPr/>
          </p:nvSpPr>
          <p:spPr>
            <a:xfrm>
              <a:off x="36169" y="0"/>
              <a:ext cx="4807301" cy="4968786"/>
            </a:xfrm>
            <a:custGeom>
              <a:avLst/>
              <a:gdLst/>
              <a:ahLst/>
              <a:cxnLst/>
              <a:rect l="l" t="t" r="r" b="b"/>
              <a:pathLst>
                <a:path w="4807301" h="4968786">
                  <a:moveTo>
                    <a:pt x="0" y="0"/>
                  </a:moveTo>
                  <a:lnTo>
                    <a:pt x="4807300" y="0"/>
                  </a:lnTo>
                  <a:lnTo>
                    <a:pt x="4807300" y="4968786"/>
                  </a:lnTo>
                  <a:lnTo>
                    <a:pt x="0" y="4968786"/>
                  </a:lnTo>
                  <a:lnTo>
                    <a:pt x="0" y="0"/>
                  </a:lnTo>
                  <a:close/>
                </a:path>
              </a:pathLst>
            </a:custGeom>
            <a:blipFill>
              <a:blip r:embed="rId4">
                <a:alphaModFix amt="75000"/>
              </a:blip>
              <a:stretch>
                <a:fillRect/>
              </a:stretch>
            </a:blipFill>
          </p:spPr>
          <p:txBody>
            <a:bodyPr/>
            <a:lstStyle/>
            <a:p>
              <a:endParaRPr lang="vi-VN"/>
            </a:p>
          </p:txBody>
        </p:sp>
        <p:sp>
          <p:nvSpPr>
            <p:cNvPr id="10" name="Freeform 10"/>
            <p:cNvSpPr/>
            <p:nvPr/>
          </p:nvSpPr>
          <p:spPr>
            <a:xfrm rot="1642827">
              <a:off x="676730" y="2333442"/>
              <a:ext cx="3526177" cy="3644628"/>
            </a:xfrm>
            <a:custGeom>
              <a:avLst/>
              <a:gdLst/>
              <a:ahLst/>
              <a:cxnLst/>
              <a:rect l="l" t="t" r="r" b="b"/>
              <a:pathLst>
                <a:path w="3526177" h="3644628">
                  <a:moveTo>
                    <a:pt x="0" y="0"/>
                  </a:moveTo>
                  <a:lnTo>
                    <a:pt x="3526178" y="0"/>
                  </a:lnTo>
                  <a:lnTo>
                    <a:pt x="3526178" y="3644628"/>
                  </a:lnTo>
                  <a:lnTo>
                    <a:pt x="0" y="3644628"/>
                  </a:lnTo>
                  <a:lnTo>
                    <a:pt x="0" y="0"/>
                  </a:lnTo>
                  <a:close/>
                </a:path>
              </a:pathLst>
            </a:custGeom>
            <a:blipFill>
              <a:blip r:embed="rId4">
                <a:alphaModFix amt="75000"/>
              </a:blip>
              <a:stretch>
                <a:fillRect/>
              </a:stretch>
            </a:blipFill>
          </p:spPr>
          <p:txBody>
            <a:bodyPr/>
            <a:lstStyle/>
            <a:p>
              <a:endParaRPr lang="vi-VN"/>
            </a:p>
          </p:txBody>
        </p:sp>
        <p:sp>
          <p:nvSpPr>
            <p:cNvPr id="11" name="Freeform 11"/>
            <p:cNvSpPr/>
            <p:nvPr/>
          </p:nvSpPr>
          <p:spPr>
            <a:xfrm rot="3566570">
              <a:off x="410241" y="4185076"/>
              <a:ext cx="2059203" cy="2128375"/>
            </a:xfrm>
            <a:custGeom>
              <a:avLst/>
              <a:gdLst/>
              <a:ahLst/>
              <a:cxnLst/>
              <a:rect l="l" t="t" r="r" b="b"/>
              <a:pathLst>
                <a:path w="2059203" h="2128375">
                  <a:moveTo>
                    <a:pt x="0" y="0"/>
                  </a:moveTo>
                  <a:lnTo>
                    <a:pt x="2059203" y="0"/>
                  </a:lnTo>
                  <a:lnTo>
                    <a:pt x="2059203" y="2128375"/>
                  </a:lnTo>
                  <a:lnTo>
                    <a:pt x="0" y="2128375"/>
                  </a:lnTo>
                  <a:lnTo>
                    <a:pt x="0" y="0"/>
                  </a:lnTo>
                  <a:close/>
                </a:path>
              </a:pathLst>
            </a:custGeom>
            <a:blipFill>
              <a:blip r:embed="rId4">
                <a:alphaModFix amt="75000"/>
              </a:blip>
              <a:stretch>
                <a:fillRect/>
              </a:stretch>
            </a:blipFill>
          </p:spPr>
          <p:txBody>
            <a:bodyPr/>
            <a:lstStyle/>
            <a:p>
              <a:endParaRPr lang="vi-VN"/>
            </a:p>
          </p:txBody>
        </p:sp>
      </p:grpSp>
      <p:sp>
        <p:nvSpPr>
          <p:cNvPr id="12" name="TextBox 12"/>
          <p:cNvSpPr txBox="1"/>
          <p:nvPr/>
        </p:nvSpPr>
        <p:spPr>
          <a:xfrm>
            <a:off x="1501845" y="3775485"/>
            <a:ext cx="15284310" cy="3302633"/>
          </a:xfrm>
          <a:prstGeom prst="rect">
            <a:avLst/>
          </a:prstGeom>
        </p:spPr>
        <p:txBody>
          <a:bodyPr lIns="0" tIns="0" rIns="0" bIns="0" rtlCol="0" anchor="t">
            <a:spAutoFit/>
          </a:bodyPr>
          <a:lstStyle/>
          <a:p>
            <a:pPr algn="ctr">
              <a:lnSpc>
                <a:spcPts val="13520"/>
              </a:lnSpc>
            </a:pPr>
            <a:r>
              <a:rPr lang="en-US" sz="8000" spc="1328">
                <a:solidFill>
                  <a:srgbClr val="22423D"/>
                </a:solidFill>
                <a:latin typeface="Open Sans"/>
              </a:rPr>
              <a:t>6. Kết luận&amp;</a:t>
            </a:r>
          </a:p>
          <a:p>
            <a:pPr algn="ctr">
              <a:lnSpc>
                <a:spcPts val="13520"/>
              </a:lnSpc>
            </a:pPr>
            <a:r>
              <a:rPr lang="en-US" sz="8000" spc="1328">
                <a:solidFill>
                  <a:srgbClr val="22423D"/>
                </a:solidFill>
                <a:latin typeface="Open Sans"/>
              </a:rPr>
              <a:t>Hướng phát triển</a:t>
            </a:r>
          </a:p>
        </p:txBody>
      </p:sp>
      <p:grpSp>
        <p:nvGrpSpPr>
          <p:cNvPr id="13" name="Group 13"/>
          <p:cNvGrpSpPr/>
          <p:nvPr/>
        </p:nvGrpSpPr>
        <p:grpSpPr>
          <a:xfrm>
            <a:off x="16793480" y="8620566"/>
            <a:ext cx="1494520" cy="1548439"/>
            <a:chOff x="0" y="0"/>
            <a:chExt cx="1992693" cy="2064585"/>
          </a:xfrm>
        </p:grpSpPr>
        <p:sp>
          <p:nvSpPr>
            <p:cNvPr id="14" name="Freeform 14"/>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5" name="TextBox 15"/>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40</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6. HƯỚNG PHÁT TRIỂN VÀ KẾT LUẬN</a:t>
              </a:r>
            </a:p>
          </p:txBody>
        </p:sp>
      </p:grpSp>
      <p:sp>
        <p:nvSpPr>
          <p:cNvPr id="5" name="Freeform 5"/>
          <p:cNvSpPr/>
          <p:nvPr/>
        </p:nvSpPr>
        <p:spPr>
          <a:xfrm rot="-9383025">
            <a:off x="364363" y="7169342"/>
            <a:ext cx="6453533" cy="4686878"/>
          </a:xfrm>
          <a:custGeom>
            <a:avLst/>
            <a:gdLst/>
            <a:ahLst/>
            <a:cxnLst/>
            <a:rect l="l" t="t" r="r" b="b"/>
            <a:pathLst>
              <a:path w="6453533" h="4686878">
                <a:moveTo>
                  <a:pt x="0" y="0"/>
                </a:moveTo>
                <a:lnTo>
                  <a:pt x="6453533" y="0"/>
                </a:lnTo>
                <a:lnTo>
                  <a:pt x="6453533" y="4686878"/>
                </a:lnTo>
                <a:lnTo>
                  <a:pt x="0" y="4686878"/>
                </a:lnTo>
                <a:lnTo>
                  <a:pt x="0" y="0"/>
                </a:lnTo>
                <a:close/>
              </a:path>
            </a:pathLst>
          </a:custGeom>
          <a:blipFill>
            <a:blip r:embed="rId4"/>
            <a:stretch>
              <a:fillRect/>
            </a:stretch>
          </a:blipFill>
        </p:spPr>
        <p:txBody>
          <a:bodyPr/>
          <a:lstStyle/>
          <a:p>
            <a:endParaRPr lang="vi-VN"/>
          </a:p>
        </p:txBody>
      </p:sp>
      <p:sp>
        <p:nvSpPr>
          <p:cNvPr id="6" name="TextBox 6"/>
          <p:cNvSpPr txBox="1"/>
          <p:nvPr/>
        </p:nvSpPr>
        <p:spPr>
          <a:xfrm>
            <a:off x="777797" y="3198647"/>
            <a:ext cx="16301220" cy="537845"/>
          </a:xfrm>
          <a:prstGeom prst="rect">
            <a:avLst/>
          </a:prstGeom>
        </p:spPr>
        <p:txBody>
          <a:bodyPr lIns="0" tIns="0" rIns="0" bIns="0" rtlCol="0" anchor="t">
            <a:spAutoFit/>
          </a:bodyPr>
          <a:lstStyle/>
          <a:p>
            <a:pPr>
              <a:lnSpc>
                <a:spcPts val="4480"/>
              </a:lnSpc>
            </a:pPr>
            <a:endParaRPr/>
          </a:p>
        </p:txBody>
      </p:sp>
      <p:grpSp>
        <p:nvGrpSpPr>
          <p:cNvPr id="7" name="Group 7"/>
          <p:cNvGrpSpPr/>
          <p:nvPr/>
        </p:nvGrpSpPr>
        <p:grpSpPr>
          <a:xfrm>
            <a:off x="2109636" y="2609009"/>
            <a:ext cx="14068729" cy="3660953"/>
            <a:chOff x="0" y="0"/>
            <a:chExt cx="18758305" cy="4881271"/>
          </a:xfrm>
        </p:grpSpPr>
        <p:sp>
          <p:nvSpPr>
            <p:cNvPr id="8" name="TextBox 8"/>
            <p:cNvSpPr txBox="1"/>
            <p:nvPr/>
          </p:nvSpPr>
          <p:spPr>
            <a:xfrm>
              <a:off x="0" y="1185994"/>
              <a:ext cx="18758305" cy="36952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Kết quả chưa đạt như mong đợi, còn sai nhiều ở các trường hợp </a:t>
              </a:r>
              <a:r>
                <a:rPr lang="en-US" sz="3200">
                  <a:solidFill>
                    <a:srgbClr val="000000"/>
                  </a:solidFill>
                  <a:latin typeface="Open Sans Bold"/>
                </a:rPr>
                <a:t>khó</a:t>
              </a:r>
              <a:r>
                <a:rPr lang="en-US" sz="3200">
                  <a:solidFill>
                    <a:srgbClr val="000000"/>
                  </a:solidFill>
                  <a:latin typeface="Open Sans"/>
                </a:rPr>
                <a:t>.</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Mang lại kết quả khá cao về </a:t>
              </a:r>
              <a:r>
                <a:rPr lang="en-US" sz="3200">
                  <a:solidFill>
                    <a:srgbClr val="000000"/>
                  </a:solidFill>
                  <a:latin typeface="Open Sans Bold"/>
                </a:rPr>
                <a:t>Character Accuracy</a:t>
              </a:r>
              <a:r>
                <a:rPr lang="en-US" sz="3200">
                  <a:solidFill>
                    <a:srgbClr val="000000"/>
                  </a:solidFill>
                  <a:latin typeface="Open Sans"/>
                </a:rPr>
                <a:t> (89.04%). Còn sai nhiều trong việc dự đoán </a:t>
              </a:r>
              <a:r>
                <a:rPr lang="en-US" sz="3200">
                  <a:solidFill>
                    <a:srgbClr val="000000"/>
                  </a:solidFill>
                  <a:latin typeface="Open Sans Bold"/>
                </a:rPr>
                <a:t>Word Accuracy </a:t>
              </a:r>
              <a:r>
                <a:rPr lang="en-US" sz="3200">
                  <a:solidFill>
                    <a:srgbClr val="000000"/>
                  </a:solidFill>
                  <a:latin typeface="Open Sans"/>
                </a:rPr>
                <a:t>(70.04% )</a:t>
              </a:r>
            </a:p>
            <a:p>
              <a:pPr>
                <a:lnSpc>
                  <a:spcPts val="4480"/>
                </a:lnSpc>
              </a:pPr>
              <a:endParaRPr lang="en-US" sz="3200">
                <a:solidFill>
                  <a:srgbClr val="000000"/>
                </a:solidFill>
                <a:latin typeface="Open Sans"/>
              </a:endParaRPr>
            </a:p>
          </p:txBody>
        </p:sp>
        <p:sp>
          <p:nvSpPr>
            <p:cNvPr id="9" name="TextBox 9"/>
            <p:cNvSpPr txBox="1"/>
            <p:nvPr/>
          </p:nvSpPr>
          <p:spPr>
            <a:xfrm>
              <a:off x="0" y="-85725"/>
              <a:ext cx="16329743"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luận</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41</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6. HƯỚNG PHÁT TRIỂN VÀ KẾT LUẬN</a:t>
              </a:r>
            </a:p>
          </p:txBody>
        </p:sp>
      </p:grpSp>
      <p:sp>
        <p:nvSpPr>
          <p:cNvPr id="5" name="TextBox 5"/>
          <p:cNvSpPr txBox="1"/>
          <p:nvPr/>
        </p:nvSpPr>
        <p:spPr>
          <a:xfrm>
            <a:off x="777797" y="3198647"/>
            <a:ext cx="16301220" cy="537845"/>
          </a:xfrm>
          <a:prstGeom prst="rect">
            <a:avLst/>
          </a:prstGeom>
        </p:spPr>
        <p:txBody>
          <a:bodyPr lIns="0" tIns="0" rIns="0" bIns="0" rtlCol="0" anchor="t">
            <a:spAutoFit/>
          </a:bodyPr>
          <a:lstStyle/>
          <a:p>
            <a:pPr>
              <a:lnSpc>
                <a:spcPts val="4480"/>
              </a:lnSpc>
            </a:pPr>
            <a:endParaRPr/>
          </a:p>
        </p:txBody>
      </p:sp>
      <p:grpSp>
        <p:nvGrpSpPr>
          <p:cNvPr id="6" name="Group 6"/>
          <p:cNvGrpSpPr/>
          <p:nvPr/>
        </p:nvGrpSpPr>
        <p:grpSpPr>
          <a:xfrm>
            <a:off x="1536845" y="1908086"/>
            <a:ext cx="15214310" cy="6470828"/>
            <a:chOff x="0" y="0"/>
            <a:chExt cx="20285746" cy="8627771"/>
          </a:xfrm>
        </p:grpSpPr>
        <p:sp>
          <p:nvSpPr>
            <p:cNvPr id="7" name="TextBox 7"/>
            <p:cNvSpPr txBox="1"/>
            <p:nvPr/>
          </p:nvSpPr>
          <p:spPr>
            <a:xfrm>
              <a:off x="0" y="1185994"/>
              <a:ext cx="20285746" cy="74417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Ưu điểm:</a:t>
              </a:r>
            </a:p>
            <a:p>
              <a:pPr marL="1381761" lvl="2" indent="-460587">
                <a:lnSpc>
                  <a:spcPts val="4480"/>
                </a:lnSpc>
                <a:buFont typeface="Arial"/>
                <a:buChar char="⚬"/>
              </a:pPr>
              <a:r>
                <a:rPr lang="en-US" sz="3200">
                  <a:solidFill>
                    <a:srgbClr val="000000"/>
                  </a:solidFill>
                  <a:latin typeface="Open Sans"/>
                </a:rPr>
                <a:t>Giải quyết được những vấn đề cơ bản là nhận diện captcha văn bản đối với những đối tượng </a:t>
              </a:r>
              <a:r>
                <a:rPr lang="en-US" sz="3200">
                  <a:solidFill>
                    <a:srgbClr val="000000"/>
                  </a:solidFill>
                  <a:latin typeface="Open Sans Bold"/>
                </a:rPr>
                <a:t>dễ</a:t>
              </a:r>
              <a:r>
                <a:rPr lang="en-US" sz="3200">
                  <a:solidFill>
                    <a:srgbClr val="000000"/>
                  </a:solidFill>
                  <a:latin typeface="Open Sans"/>
                </a:rPr>
                <a:t> (con người nhận biết được dễ dàng, ít nhiễu).</a:t>
              </a:r>
            </a:p>
            <a:p>
              <a:pPr marL="1381761" lvl="2" indent="-460587">
                <a:lnSpc>
                  <a:spcPts val="4480"/>
                </a:lnSpc>
                <a:buFont typeface="Arial"/>
                <a:buChar char="⚬"/>
              </a:pPr>
              <a:r>
                <a:rPr lang="en-US" sz="3200">
                  <a:solidFill>
                    <a:srgbClr val="000000"/>
                  </a:solidFill>
                  <a:latin typeface="Open Sans"/>
                </a:rPr>
                <a:t>Quá trình huấn luyện với thời gian </a:t>
              </a:r>
              <a:r>
                <a:rPr lang="en-US" sz="3200">
                  <a:solidFill>
                    <a:srgbClr val="000000"/>
                  </a:solidFill>
                  <a:latin typeface="Open Sans Bold"/>
                </a:rPr>
                <a:t>không</a:t>
              </a:r>
              <a:r>
                <a:rPr lang="en-US" sz="3200">
                  <a:solidFill>
                    <a:srgbClr val="000000"/>
                  </a:solidFill>
                  <a:latin typeface="Open Sans"/>
                </a:rPr>
                <a:t> quá nhiều.</a:t>
              </a:r>
            </a:p>
            <a:p>
              <a:pPr marL="1381761" lvl="2" indent="-460587">
                <a:lnSpc>
                  <a:spcPts val="4480"/>
                </a:lnSpc>
                <a:buFont typeface="Arial"/>
                <a:buChar char="⚬"/>
              </a:pPr>
              <a:r>
                <a:rPr lang="en-US" sz="3200">
                  <a:solidFill>
                    <a:srgbClr val="000000"/>
                  </a:solidFill>
                  <a:latin typeface="Open Sans"/>
                </a:rPr>
                <a:t>Nhiều trường hợp sai, tuy nhiên vẫn có </a:t>
              </a:r>
              <a:r>
                <a:rPr lang="en-US" sz="3200">
                  <a:solidFill>
                    <a:srgbClr val="000000"/>
                  </a:solidFill>
                  <a:latin typeface="Open Sans Bold"/>
                </a:rPr>
                <a:t>triển vọng</a:t>
              </a:r>
              <a:r>
                <a:rPr lang="en-US" sz="3200">
                  <a:solidFill>
                    <a:srgbClr val="000000"/>
                  </a:solidFill>
                  <a:latin typeface="Open Sans"/>
                </a:rPr>
                <a:t> khắc phục được</a:t>
              </a:r>
            </a:p>
            <a:p>
              <a:pPr>
                <a:lnSpc>
                  <a:spcPts val="4480"/>
                </a:lnSpc>
              </a:pPr>
              <a:endParaRPr lang="en-US" sz="3200">
                <a:solidFill>
                  <a:srgbClr val="000000"/>
                </a:solidFill>
                <a:latin typeface="Open Sans"/>
              </a:endParaRP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Bold"/>
                </a:rPr>
                <a:t>Khuyết điểm:</a:t>
              </a:r>
            </a:p>
            <a:p>
              <a:pPr marL="1381761" lvl="2" indent="-460587">
                <a:lnSpc>
                  <a:spcPts val="4480"/>
                </a:lnSpc>
                <a:buFont typeface="Arial"/>
                <a:buChar char="⚬"/>
              </a:pPr>
              <a:r>
                <a:rPr lang="en-US" sz="3200">
                  <a:solidFill>
                    <a:srgbClr val="000000"/>
                  </a:solidFill>
                  <a:latin typeface="Open Sans"/>
                </a:rPr>
                <a:t>Chưa dự đoán được những kết quả </a:t>
              </a:r>
              <a:r>
                <a:rPr lang="en-US" sz="3200">
                  <a:solidFill>
                    <a:srgbClr val="000000"/>
                  </a:solidFill>
                  <a:latin typeface="Open Sans Bold"/>
                </a:rPr>
                <a:t>khó</a:t>
              </a:r>
            </a:p>
            <a:p>
              <a:pPr marL="1381761" lvl="2" indent="-460587">
                <a:lnSpc>
                  <a:spcPts val="4480"/>
                </a:lnSpc>
                <a:buFont typeface="Arial"/>
                <a:buChar char="⚬"/>
              </a:pPr>
              <a:r>
                <a:rPr lang="en-US" sz="3200">
                  <a:solidFill>
                    <a:srgbClr val="000000"/>
                  </a:solidFill>
                  <a:latin typeface="Open Sans"/>
                </a:rPr>
                <a:t>Kiến trúc các nhóm lớp gồm nhiều lớp và tương đối </a:t>
              </a:r>
              <a:r>
                <a:rPr lang="en-US" sz="3200">
                  <a:solidFill>
                    <a:srgbClr val="000000"/>
                  </a:solidFill>
                  <a:latin typeface="Open Sans Bold"/>
                </a:rPr>
                <a:t>phức tạp</a:t>
              </a:r>
            </a:p>
          </p:txBody>
        </p:sp>
        <p:sp>
          <p:nvSpPr>
            <p:cNvPr id="8" name="TextBox 8"/>
            <p:cNvSpPr txBox="1"/>
            <p:nvPr/>
          </p:nvSpPr>
          <p:spPr>
            <a:xfrm>
              <a:off x="0" y="-85725"/>
              <a:ext cx="17659432"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luận</a:t>
              </a:r>
            </a:p>
          </p:txBody>
        </p:sp>
      </p:grpSp>
      <p:sp>
        <p:nvSpPr>
          <p:cNvPr id="9" name="Freeform 9"/>
          <p:cNvSpPr/>
          <p:nvPr/>
        </p:nvSpPr>
        <p:spPr>
          <a:xfrm rot="-1736583">
            <a:off x="15380726" y="4721927"/>
            <a:ext cx="3396580" cy="4114800"/>
          </a:xfrm>
          <a:custGeom>
            <a:avLst/>
            <a:gdLst/>
            <a:ahLst/>
            <a:cxnLst/>
            <a:rect l="l" t="t" r="r" b="b"/>
            <a:pathLst>
              <a:path w="3396580" h="4114800">
                <a:moveTo>
                  <a:pt x="0" y="0"/>
                </a:moveTo>
                <a:lnTo>
                  <a:pt x="3396581" y="0"/>
                </a:lnTo>
                <a:lnTo>
                  <a:pt x="339658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42</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6. HƯỚNG PHÁT TRIỂN VÀ KẾT LUẬN</a:t>
              </a:r>
            </a:p>
          </p:txBody>
        </p:sp>
      </p:grpSp>
      <p:sp>
        <p:nvSpPr>
          <p:cNvPr id="5" name="TextBox 5"/>
          <p:cNvSpPr txBox="1"/>
          <p:nvPr/>
        </p:nvSpPr>
        <p:spPr>
          <a:xfrm>
            <a:off x="777797" y="3198647"/>
            <a:ext cx="16301220" cy="537845"/>
          </a:xfrm>
          <a:prstGeom prst="rect">
            <a:avLst/>
          </a:prstGeom>
        </p:spPr>
        <p:txBody>
          <a:bodyPr lIns="0" tIns="0" rIns="0" bIns="0" rtlCol="0" anchor="t">
            <a:spAutoFit/>
          </a:bodyPr>
          <a:lstStyle/>
          <a:p>
            <a:pPr>
              <a:lnSpc>
                <a:spcPts val="4480"/>
              </a:lnSpc>
            </a:pPr>
            <a:endParaRPr/>
          </a:p>
        </p:txBody>
      </p:sp>
      <p:grpSp>
        <p:nvGrpSpPr>
          <p:cNvPr id="6" name="Group 6"/>
          <p:cNvGrpSpPr/>
          <p:nvPr/>
        </p:nvGrpSpPr>
        <p:grpSpPr>
          <a:xfrm>
            <a:off x="1028700" y="1959874"/>
            <a:ext cx="16230600" cy="6470828"/>
            <a:chOff x="0" y="0"/>
            <a:chExt cx="21640800" cy="8627771"/>
          </a:xfrm>
        </p:grpSpPr>
        <p:sp>
          <p:nvSpPr>
            <p:cNvPr id="7" name="TextBox 7"/>
            <p:cNvSpPr txBox="1"/>
            <p:nvPr/>
          </p:nvSpPr>
          <p:spPr>
            <a:xfrm>
              <a:off x="0" y="1185994"/>
              <a:ext cx="21640800" cy="74417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Nguyên nhân:</a:t>
              </a:r>
            </a:p>
            <a:p>
              <a:pPr marL="1381761" lvl="2" indent="-460587">
                <a:lnSpc>
                  <a:spcPts val="4480"/>
                </a:lnSpc>
                <a:buFont typeface="Arial"/>
                <a:buChar char="⚬"/>
              </a:pPr>
              <a:r>
                <a:rPr lang="en-US" sz="3200">
                  <a:solidFill>
                    <a:srgbClr val="000000"/>
                  </a:solidFill>
                  <a:latin typeface="Open Sans"/>
                </a:rPr>
                <a:t>Bộ dữ liệu còn </a:t>
              </a:r>
              <a:r>
                <a:rPr lang="en-US" sz="3200">
                  <a:solidFill>
                    <a:srgbClr val="000000"/>
                  </a:solidFill>
                  <a:latin typeface="Open Sans Bold"/>
                </a:rPr>
                <a:t>sai sót </a:t>
              </a:r>
              <a:r>
                <a:rPr lang="en-US" sz="3200">
                  <a:solidFill>
                    <a:srgbClr val="000000"/>
                  </a:solidFill>
                  <a:latin typeface="Open Sans"/>
                </a:rPr>
                <a:t>nhãn (sai 50/1000 khi kiểm)</a:t>
              </a:r>
            </a:p>
            <a:p>
              <a:pPr marL="1381761" lvl="2" indent="-460587">
                <a:lnSpc>
                  <a:spcPts val="4480"/>
                </a:lnSpc>
                <a:buFont typeface="Arial"/>
                <a:buChar char="⚬"/>
              </a:pPr>
              <a:r>
                <a:rPr lang="en-US" sz="3200">
                  <a:solidFill>
                    <a:srgbClr val="000000"/>
                  </a:solidFill>
                  <a:latin typeface="Open Sans"/>
                </a:rPr>
                <a:t>Kiến trúc mô hình mang tính thử nghiệm có thể chưa thực sự được tối ưu hóa các bộ tham số </a:t>
              </a:r>
              <a:r>
                <a:rPr lang="en-US" sz="3200">
                  <a:solidFill>
                    <a:srgbClr val="000000"/>
                  </a:solidFill>
                  <a:latin typeface="Open Sans Bold"/>
                </a:rPr>
                <a:t>hyperparameter</a:t>
              </a:r>
              <a:r>
                <a:rPr lang="en-US" sz="3200">
                  <a:solidFill>
                    <a:srgbClr val="000000"/>
                  </a:solidFill>
                  <a:latin typeface="Open Sans"/>
                </a:rPr>
                <a:t> cho phù hợp</a:t>
              </a:r>
            </a:p>
            <a:p>
              <a:pPr>
                <a:lnSpc>
                  <a:spcPts val="4480"/>
                </a:lnSpc>
              </a:pPr>
              <a:endParaRPr lang="en-US" sz="3200">
                <a:solidFill>
                  <a:srgbClr val="000000"/>
                </a:solidFill>
                <a:latin typeface="Open Sans"/>
              </a:endParaRPr>
            </a:p>
            <a:p>
              <a:pPr marL="1381761" lvl="2" indent="-460587">
                <a:lnSpc>
                  <a:spcPts val="4480"/>
                </a:lnSpc>
                <a:buFont typeface="Arial"/>
                <a:buChar char="⚬"/>
              </a:pPr>
              <a:r>
                <a:rPr lang="en-US" sz="3200">
                  <a:solidFill>
                    <a:srgbClr val="000000"/>
                  </a:solidFill>
                  <a:latin typeface="Open Sans"/>
                </a:rPr>
                <a:t>Sai sót trong khả năng nhận diện ở một số kí tự chứ cũng dẫn đến nhãn đó bị đánh giá là </a:t>
              </a:r>
              <a:r>
                <a:rPr lang="en-US" sz="3200">
                  <a:solidFill>
                    <a:srgbClr val="000000"/>
                  </a:solidFill>
                  <a:latin typeface="Open Sans Bold"/>
                </a:rPr>
                <a:t>sai</a:t>
              </a:r>
              <a:r>
                <a:rPr lang="en-US" sz="3200">
                  <a:solidFill>
                    <a:srgbClr val="000000"/>
                  </a:solidFill>
                  <a:latin typeface="Open Sans"/>
                </a:rPr>
                <a:t> trong Độ đo Word Accuracy.</a:t>
              </a:r>
            </a:p>
            <a:p>
              <a:pPr>
                <a:lnSpc>
                  <a:spcPts val="4480"/>
                </a:lnSpc>
              </a:pPr>
              <a:endParaRPr lang="en-US" sz="3200">
                <a:solidFill>
                  <a:srgbClr val="000000"/>
                </a:solidFill>
                <a:latin typeface="Open Sans"/>
              </a:endParaRPr>
            </a:p>
            <a:p>
              <a:pPr marL="1381761" lvl="2" indent="-460587">
                <a:lnSpc>
                  <a:spcPts val="4480"/>
                </a:lnSpc>
                <a:buFont typeface="Arial"/>
                <a:buChar char="⚬"/>
              </a:pPr>
              <a:r>
                <a:rPr lang="en-US" sz="3200">
                  <a:solidFill>
                    <a:srgbClr val="000000"/>
                  </a:solidFill>
                  <a:latin typeface="Open Sans"/>
                </a:rPr>
                <a:t>Đặc thù bộ dữ liệu là xử lý với dữ liệu </a:t>
              </a:r>
              <a:r>
                <a:rPr lang="en-US" sz="3200">
                  <a:solidFill>
                    <a:srgbClr val="000000"/>
                  </a:solidFill>
                  <a:latin typeface="Open Sans Bold"/>
                </a:rPr>
                <a:t>chống robot</a:t>
              </a:r>
              <a:r>
                <a:rPr lang="en-US" sz="3200">
                  <a:solidFill>
                    <a:srgbClr val="000000"/>
                  </a:solidFill>
                  <a:latin typeface="Open Sans"/>
                </a:rPr>
                <a:t> nên đây là trở ngại rất lớn cho những bài toán máy học.</a:t>
              </a:r>
            </a:p>
          </p:txBody>
        </p:sp>
        <p:sp>
          <p:nvSpPr>
            <p:cNvPr id="8" name="TextBox 8"/>
            <p:cNvSpPr txBox="1"/>
            <p:nvPr/>
          </p:nvSpPr>
          <p:spPr>
            <a:xfrm>
              <a:off x="0" y="-85725"/>
              <a:ext cx="18839053"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luận</a:t>
              </a:r>
            </a:p>
          </p:txBody>
        </p:sp>
      </p:grpSp>
      <p:sp>
        <p:nvSpPr>
          <p:cNvPr id="9" name="Freeform 9"/>
          <p:cNvSpPr/>
          <p:nvPr/>
        </p:nvSpPr>
        <p:spPr>
          <a:xfrm rot="-7770284">
            <a:off x="15380726" y="-775359"/>
            <a:ext cx="3396580" cy="4114800"/>
          </a:xfrm>
          <a:custGeom>
            <a:avLst/>
            <a:gdLst/>
            <a:ahLst/>
            <a:cxnLst/>
            <a:rect l="l" t="t" r="r" b="b"/>
            <a:pathLst>
              <a:path w="3396580" h="4114800">
                <a:moveTo>
                  <a:pt x="0" y="0"/>
                </a:moveTo>
                <a:lnTo>
                  <a:pt x="3396581" y="0"/>
                </a:lnTo>
                <a:lnTo>
                  <a:pt x="339658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43</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596289" cy="1652014"/>
            <a:chOff x="0" y="0"/>
            <a:chExt cx="16795052" cy="2202686"/>
          </a:xfrm>
        </p:grpSpPr>
        <p:sp>
          <p:nvSpPr>
            <p:cNvPr id="3" name="Freeform 3"/>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4" name="TextBox 4"/>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6. HƯỚNG PHÁT TRIỂN VÀ KẾT LUẬN</a:t>
              </a:r>
            </a:p>
          </p:txBody>
        </p:sp>
      </p:grpSp>
      <p:sp>
        <p:nvSpPr>
          <p:cNvPr id="5" name="Freeform 5"/>
          <p:cNvSpPr/>
          <p:nvPr/>
        </p:nvSpPr>
        <p:spPr>
          <a:xfrm>
            <a:off x="2527965" y="4094550"/>
            <a:ext cx="13232070" cy="3813550"/>
          </a:xfrm>
          <a:custGeom>
            <a:avLst/>
            <a:gdLst/>
            <a:ahLst/>
            <a:cxnLst/>
            <a:rect l="l" t="t" r="r" b="b"/>
            <a:pathLst>
              <a:path w="13232070" h="3813550">
                <a:moveTo>
                  <a:pt x="0" y="0"/>
                </a:moveTo>
                <a:lnTo>
                  <a:pt x="13232070" y="0"/>
                </a:lnTo>
                <a:lnTo>
                  <a:pt x="13232070" y="3813550"/>
                </a:lnTo>
                <a:lnTo>
                  <a:pt x="0" y="3813550"/>
                </a:lnTo>
                <a:lnTo>
                  <a:pt x="0" y="0"/>
                </a:lnTo>
                <a:close/>
              </a:path>
            </a:pathLst>
          </a:custGeom>
          <a:blipFill>
            <a:blip r:embed="rId4"/>
            <a:stretch>
              <a:fillRect/>
            </a:stretch>
          </a:blipFill>
        </p:spPr>
        <p:txBody>
          <a:bodyPr/>
          <a:lstStyle/>
          <a:p>
            <a:endParaRPr lang="vi-VN"/>
          </a:p>
        </p:txBody>
      </p:sp>
      <p:grpSp>
        <p:nvGrpSpPr>
          <p:cNvPr id="6" name="Group 6"/>
          <p:cNvGrpSpPr/>
          <p:nvPr/>
        </p:nvGrpSpPr>
        <p:grpSpPr>
          <a:xfrm>
            <a:off x="1028700" y="1959874"/>
            <a:ext cx="16230600" cy="1413053"/>
            <a:chOff x="0" y="0"/>
            <a:chExt cx="21640800" cy="1884071"/>
          </a:xfrm>
        </p:grpSpPr>
        <p:sp>
          <p:nvSpPr>
            <p:cNvPr id="7" name="TextBox 7"/>
            <p:cNvSpPr txBox="1"/>
            <p:nvPr/>
          </p:nvSpPr>
          <p:spPr>
            <a:xfrm>
              <a:off x="0" y="1185994"/>
              <a:ext cx="21640800" cy="6980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Nguyên nhân: </a:t>
              </a:r>
              <a:r>
                <a:rPr lang="en-US" sz="3200">
                  <a:solidFill>
                    <a:srgbClr val="000000"/>
                  </a:solidFill>
                  <a:latin typeface="Open Sans"/>
                </a:rPr>
                <a:t>Bộ dữ liệu còn sai sót nhãn (sai 50/1000 khi kiểm)</a:t>
              </a:r>
            </a:p>
          </p:txBody>
        </p:sp>
        <p:sp>
          <p:nvSpPr>
            <p:cNvPr id="8" name="TextBox 8"/>
            <p:cNvSpPr txBox="1"/>
            <p:nvPr/>
          </p:nvSpPr>
          <p:spPr>
            <a:xfrm>
              <a:off x="0" y="-85725"/>
              <a:ext cx="18839053"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Kết luận</a:t>
              </a:r>
            </a:p>
          </p:txBody>
        </p:sp>
      </p:grpSp>
      <p:sp>
        <p:nvSpPr>
          <p:cNvPr id="9" name="Freeform 9"/>
          <p:cNvSpPr/>
          <p:nvPr/>
        </p:nvSpPr>
        <p:spPr>
          <a:xfrm rot="-7770284">
            <a:off x="15380726" y="-775359"/>
            <a:ext cx="3396580" cy="4114800"/>
          </a:xfrm>
          <a:custGeom>
            <a:avLst/>
            <a:gdLst/>
            <a:ahLst/>
            <a:cxnLst/>
            <a:rect l="l" t="t" r="r" b="b"/>
            <a:pathLst>
              <a:path w="3396580" h="4114800">
                <a:moveTo>
                  <a:pt x="0" y="0"/>
                </a:moveTo>
                <a:lnTo>
                  <a:pt x="3396581" y="0"/>
                </a:lnTo>
                <a:lnTo>
                  <a:pt x="33965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44</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0"/>
            <a:ext cx="14117070" cy="1851466"/>
          </a:xfrm>
          <a:custGeom>
            <a:avLst/>
            <a:gdLst/>
            <a:ahLst/>
            <a:cxnLst/>
            <a:rect l="l" t="t" r="r" b="b"/>
            <a:pathLst>
              <a:path w="14117070" h="1851466">
                <a:moveTo>
                  <a:pt x="0" y="0"/>
                </a:moveTo>
                <a:lnTo>
                  <a:pt x="14117070" y="0"/>
                </a:lnTo>
                <a:lnTo>
                  <a:pt x="14117070" y="1851466"/>
                </a:lnTo>
                <a:lnTo>
                  <a:pt x="0" y="185146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3" name="TextBox 3"/>
          <p:cNvSpPr txBox="1"/>
          <p:nvPr/>
        </p:nvSpPr>
        <p:spPr>
          <a:xfrm>
            <a:off x="1028700" y="1794316"/>
            <a:ext cx="13549899" cy="595573"/>
          </a:xfrm>
          <a:prstGeom prst="rect">
            <a:avLst/>
          </a:prstGeom>
        </p:spPr>
        <p:txBody>
          <a:bodyPr lIns="0" tIns="0" rIns="0" bIns="0" rtlCol="0" anchor="t">
            <a:spAutoFit/>
          </a:bodyPr>
          <a:lstStyle/>
          <a:p>
            <a:pPr>
              <a:lnSpc>
                <a:spcPts val="4998"/>
              </a:lnSpc>
            </a:pPr>
            <a:endParaRPr/>
          </a:p>
        </p:txBody>
      </p:sp>
      <p:grpSp>
        <p:nvGrpSpPr>
          <p:cNvPr id="4" name="Group 4"/>
          <p:cNvGrpSpPr/>
          <p:nvPr/>
        </p:nvGrpSpPr>
        <p:grpSpPr>
          <a:xfrm>
            <a:off x="0" y="0"/>
            <a:ext cx="12596289" cy="1652014"/>
            <a:chOff x="0" y="0"/>
            <a:chExt cx="16795052" cy="2202686"/>
          </a:xfrm>
        </p:grpSpPr>
        <p:sp>
          <p:nvSpPr>
            <p:cNvPr id="5" name="Freeform 5"/>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6" name="TextBox 6"/>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6. HƯỚNG PHÁT TRIỂN VÀ KẾT LUẬN</a:t>
              </a:r>
            </a:p>
          </p:txBody>
        </p:sp>
      </p:grpSp>
      <p:grpSp>
        <p:nvGrpSpPr>
          <p:cNvPr id="7" name="Group 7"/>
          <p:cNvGrpSpPr/>
          <p:nvPr/>
        </p:nvGrpSpPr>
        <p:grpSpPr>
          <a:xfrm>
            <a:off x="777797" y="2389889"/>
            <a:ext cx="16762943" cy="4222928"/>
            <a:chOff x="0" y="0"/>
            <a:chExt cx="22350591" cy="5630571"/>
          </a:xfrm>
        </p:grpSpPr>
        <p:sp>
          <p:nvSpPr>
            <p:cNvPr id="8" name="TextBox 8"/>
            <p:cNvSpPr txBox="1"/>
            <p:nvPr/>
          </p:nvSpPr>
          <p:spPr>
            <a:xfrm>
              <a:off x="0" y="1185994"/>
              <a:ext cx="22350591" cy="4444577"/>
            </a:xfrm>
            <a:prstGeom prst="rect">
              <a:avLst/>
            </a:prstGeom>
          </p:spPr>
          <p:txBody>
            <a:bodyPr lIns="0" tIns="0" rIns="0" bIns="0" rtlCol="0" anchor="t">
              <a:spAutoFit/>
            </a:bodyPr>
            <a:lstStyle/>
            <a:p>
              <a:pPr>
                <a:lnSpc>
                  <a:spcPts val="4480"/>
                </a:lnSpc>
              </a:pPr>
              <a:endParaRPr/>
            </a:p>
            <a:p>
              <a:pPr marL="690881" lvl="1" indent="-345440">
                <a:lnSpc>
                  <a:spcPts val="4480"/>
                </a:lnSpc>
                <a:buFont typeface="Arial"/>
                <a:buChar char="•"/>
              </a:pPr>
              <a:r>
                <a:rPr lang="en-US" sz="3200">
                  <a:solidFill>
                    <a:srgbClr val="000000"/>
                  </a:solidFill>
                  <a:latin typeface="Open Sans"/>
                </a:rPr>
                <a:t>Cải thiện Dataset:</a:t>
              </a:r>
            </a:p>
            <a:p>
              <a:pPr marL="1381761" lvl="2" indent="-460587">
                <a:lnSpc>
                  <a:spcPts val="4480"/>
                </a:lnSpc>
                <a:buFont typeface="Arial"/>
                <a:buChar char="⚬"/>
              </a:pPr>
              <a:r>
                <a:rPr lang="en-US" sz="3200">
                  <a:solidFill>
                    <a:srgbClr val="000000"/>
                  </a:solidFill>
                  <a:latin typeface="Open Sans"/>
                </a:rPr>
                <a:t>Dataset đang dùng để huấn luyện và đánh giá có nhãn </a:t>
              </a:r>
              <a:r>
                <a:rPr lang="en-US" sz="3200">
                  <a:solidFill>
                    <a:srgbClr val="000000"/>
                  </a:solidFill>
                  <a:latin typeface="Open Sans Bold"/>
                </a:rPr>
                <a:t>sai </a:t>
              </a:r>
              <a:r>
                <a:rPr lang="en-US" sz="3200">
                  <a:solidFill>
                    <a:srgbClr val="000000"/>
                  </a:solidFill>
                  <a:latin typeface="Open Sans"/>
                </a:rPr>
                <a:t>nên việc kiểm tra và gán lại nhãn là cần thiết.</a:t>
              </a:r>
            </a:p>
            <a:p>
              <a:pPr marL="1381761" lvl="2" indent="-460587">
                <a:lnSpc>
                  <a:spcPts val="4480"/>
                </a:lnSpc>
                <a:buFont typeface="Arial"/>
                <a:buChar char="⚬"/>
              </a:pPr>
              <a:r>
                <a:rPr lang="en-US" sz="3200">
                  <a:solidFill>
                    <a:srgbClr val="000000"/>
                  </a:solidFill>
                  <a:latin typeface="Open Sans"/>
                </a:rPr>
                <a:t>Mở rộng bộ dữ liệu sử dụng về </a:t>
              </a:r>
              <a:r>
                <a:rPr lang="en-US" sz="3200">
                  <a:solidFill>
                    <a:srgbClr val="000000"/>
                  </a:solidFill>
                  <a:latin typeface="Open Sans Bold"/>
                </a:rPr>
                <a:t>số lượng</a:t>
              </a:r>
              <a:r>
                <a:rPr lang="en-US" sz="3200">
                  <a:solidFill>
                    <a:srgbClr val="000000"/>
                  </a:solidFill>
                  <a:latin typeface="Open Sans"/>
                </a:rPr>
                <a:t> và nâng cao </a:t>
              </a:r>
              <a:r>
                <a:rPr lang="en-US" sz="3200">
                  <a:solidFill>
                    <a:srgbClr val="000000"/>
                  </a:solidFill>
                  <a:latin typeface="Open Sans Bold"/>
                </a:rPr>
                <a:t>chất lượng </a:t>
              </a:r>
              <a:r>
                <a:rPr lang="en-US" sz="3200">
                  <a:solidFill>
                    <a:srgbClr val="000000"/>
                  </a:solidFill>
                  <a:latin typeface="Open Sans"/>
                </a:rPr>
                <a:t>dữ liệu. </a:t>
              </a:r>
            </a:p>
            <a:p>
              <a:pPr>
                <a:lnSpc>
                  <a:spcPts val="4480"/>
                </a:lnSpc>
              </a:pPr>
              <a:endParaRPr lang="en-US" sz="3200">
                <a:solidFill>
                  <a:srgbClr val="000000"/>
                </a:solidFill>
                <a:latin typeface="Open Sans"/>
              </a:endParaRPr>
            </a:p>
          </p:txBody>
        </p:sp>
        <p:sp>
          <p:nvSpPr>
            <p:cNvPr id="9" name="TextBox 9"/>
            <p:cNvSpPr txBox="1"/>
            <p:nvPr/>
          </p:nvSpPr>
          <p:spPr>
            <a:xfrm>
              <a:off x="0" y="-85725"/>
              <a:ext cx="19456950"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Hướng phát triển</a:t>
              </a:r>
            </a:p>
          </p:txBody>
        </p:sp>
      </p:gr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45</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0"/>
            <a:ext cx="14117070" cy="1851466"/>
          </a:xfrm>
          <a:custGeom>
            <a:avLst/>
            <a:gdLst/>
            <a:ahLst/>
            <a:cxnLst/>
            <a:rect l="l" t="t" r="r" b="b"/>
            <a:pathLst>
              <a:path w="14117070" h="1851466">
                <a:moveTo>
                  <a:pt x="0" y="0"/>
                </a:moveTo>
                <a:lnTo>
                  <a:pt x="14117070" y="0"/>
                </a:lnTo>
                <a:lnTo>
                  <a:pt x="14117070" y="1851466"/>
                </a:lnTo>
                <a:lnTo>
                  <a:pt x="0" y="185146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grpSp>
        <p:nvGrpSpPr>
          <p:cNvPr id="3" name="Group 3"/>
          <p:cNvGrpSpPr/>
          <p:nvPr/>
        </p:nvGrpSpPr>
        <p:grpSpPr>
          <a:xfrm>
            <a:off x="0" y="0"/>
            <a:ext cx="12596289" cy="1652014"/>
            <a:chOff x="0" y="0"/>
            <a:chExt cx="16795052" cy="2202686"/>
          </a:xfrm>
        </p:grpSpPr>
        <p:sp>
          <p:nvSpPr>
            <p:cNvPr id="4" name="Freeform 4"/>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5" name="TextBox 5"/>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6. HƯỚNG PHÁT TRIỂN VÀ KẾT LUẬN</a:t>
              </a:r>
            </a:p>
          </p:txBody>
        </p:sp>
      </p:grpSp>
      <p:grpSp>
        <p:nvGrpSpPr>
          <p:cNvPr id="6" name="Group 6"/>
          <p:cNvGrpSpPr/>
          <p:nvPr/>
        </p:nvGrpSpPr>
        <p:grpSpPr>
          <a:xfrm>
            <a:off x="762528" y="2205313"/>
            <a:ext cx="16762943" cy="8156753"/>
            <a:chOff x="0" y="0"/>
            <a:chExt cx="22350591" cy="10875671"/>
          </a:xfrm>
        </p:grpSpPr>
        <p:sp>
          <p:nvSpPr>
            <p:cNvPr id="7" name="TextBox 7"/>
            <p:cNvSpPr txBox="1"/>
            <p:nvPr/>
          </p:nvSpPr>
          <p:spPr>
            <a:xfrm>
              <a:off x="0" y="1185994"/>
              <a:ext cx="22350591" cy="96896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a:rPr>
                <a:t>Cải thiện kiến trúc:</a:t>
              </a:r>
            </a:p>
            <a:p>
              <a:pPr marL="1381761" lvl="2" indent="-460587">
                <a:lnSpc>
                  <a:spcPts val="4480"/>
                </a:lnSpc>
                <a:buFont typeface="Arial"/>
                <a:buChar char="⚬"/>
              </a:pPr>
              <a:r>
                <a:rPr lang="en-US" sz="3200">
                  <a:solidFill>
                    <a:srgbClr val="000000"/>
                  </a:solidFill>
                  <a:latin typeface="Open Sans"/>
                </a:rPr>
                <a:t>Những kiến trúc được nhóm sử dụng còn mang tính thử để tìm hyperparameter, chưa phải là  tối ưu nhất, có thể chưa phát huy được hết tiền năng kiến trúc</a:t>
              </a:r>
            </a:p>
            <a:p>
              <a:pPr marL="1381761" lvl="2" indent="-460587">
                <a:lnSpc>
                  <a:spcPts val="4480"/>
                </a:lnSpc>
                <a:buFont typeface="Arial"/>
                <a:buChar char="⚬"/>
              </a:pPr>
              <a:r>
                <a:rPr lang="en-US" sz="3200">
                  <a:solidFill>
                    <a:srgbClr val="000000"/>
                  </a:solidFill>
                  <a:latin typeface="Open Sans"/>
                </a:rPr>
                <a:t>Thử nghiệm những kiến trúc khác biệt cho nhóm lớp </a:t>
              </a:r>
              <a:r>
                <a:rPr lang="en-US" sz="3200">
                  <a:solidFill>
                    <a:srgbClr val="000000"/>
                  </a:solidFill>
                  <a:latin typeface="Open Sans Bold"/>
                </a:rPr>
                <a:t>Recurrent</a:t>
              </a:r>
              <a:r>
                <a:rPr lang="en-US" sz="3200">
                  <a:solidFill>
                    <a:srgbClr val="000000"/>
                  </a:solidFill>
                  <a:latin typeface="Open Sans"/>
                </a:rPr>
                <a:t> và </a:t>
              </a:r>
              <a:r>
                <a:rPr lang="en-US" sz="3200">
                  <a:solidFill>
                    <a:srgbClr val="000000"/>
                  </a:solidFill>
                  <a:latin typeface="Open Sans Bold"/>
                </a:rPr>
                <a:t>Transcription</a:t>
              </a:r>
              <a:r>
                <a:rPr lang="en-US" sz="3200">
                  <a:solidFill>
                    <a:srgbClr val="000000"/>
                  </a:solidFill>
                  <a:latin typeface="Open Sans"/>
                </a:rPr>
                <a:t>. Thay thể BiLSTM và CTC thành những loại kiến trúc khác</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Cải thiện kĩ thuật huấn luyện:</a:t>
              </a:r>
            </a:p>
            <a:p>
              <a:pPr marL="1381761" lvl="2" indent="-460587">
                <a:lnSpc>
                  <a:spcPts val="4480"/>
                </a:lnSpc>
                <a:buFont typeface="Arial"/>
                <a:buChar char="⚬"/>
              </a:pPr>
              <a:r>
                <a:rPr lang="en-US" sz="3200">
                  <a:solidFill>
                    <a:srgbClr val="000000"/>
                  </a:solidFill>
                  <a:latin typeface="Open Sans"/>
                </a:rPr>
                <a:t>Hiện tại nhóm chưa áp dụng nhiều kĩ thuật huấn luyện mà chỉ đang sài </a:t>
              </a:r>
              <a:r>
                <a:rPr lang="en-US" sz="3200">
                  <a:solidFill>
                    <a:srgbClr val="000000"/>
                  </a:solidFill>
                  <a:latin typeface="Open Sans Bold"/>
                </a:rPr>
                <a:t>early-stopping.</a:t>
              </a:r>
            </a:p>
            <a:p>
              <a:pPr marL="1381761" lvl="2" indent="-460587">
                <a:lnSpc>
                  <a:spcPts val="4480"/>
                </a:lnSpc>
                <a:buFont typeface="Arial"/>
                <a:buChar char="⚬"/>
              </a:pPr>
              <a:r>
                <a:rPr lang="en-US" sz="3200">
                  <a:solidFill>
                    <a:srgbClr val="000000"/>
                  </a:solidFill>
                  <a:latin typeface="Open Sans"/>
                </a:rPr>
                <a:t>Nhóm định thử nghiệm với LambdaCallback,Learning Rate Scheduler, Tuning các hyperparameter của kĩ thuật huấn luyện, model,...</a:t>
              </a:r>
            </a:p>
            <a:p>
              <a:pPr>
                <a:lnSpc>
                  <a:spcPts val="4480"/>
                </a:lnSpc>
              </a:pPr>
              <a:endParaRPr lang="en-US" sz="3200">
                <a:solidFill>
                  <a:srgbClr val="000000"/>
                </a:solidFill>
                <a:latin typeface="Open Sans"/>
              </a:endParaRPr>
            </a:p>
            <a:p>
              <a:pPr>
                <a:lnSpc>
                  <a:spcPts val="4480"/>
                </a:lnSpc>
              </a:pPr>
              <a:endParaRPr lang="en-US" sz="3200">
                <a:solidFill>
                  <a:srgbClr val="000000"/>
                </a:solidFill>
                <a:latin typeface="Open Sans"/>
              </a:endParaRPr>
            </a:p>
          </p:txBody>
        </p:sp>
        <p:sp>
          <p:nvSpPr>
            <p:cNvPr id="8" name="TextBox 8"/>
            <p:cNvSpPr txBox="1"/>
            <p:nvPr/>
          </p:nvSpPr>
          <p:spPr>
            <a:xfrm>
              <a:off x="0" y="-85725"/>
              <a:ext cx="19456950" cy="890058"/>
            </a:xfrm>
            <a:prstGeom prst="rect">
              <a:avLst/>
            </a:prstGeom>
          </p:spPr>
          <p:txBody>
            <a:bodyPr lIns="0" tIns="0" rIns="0" bIns="0" rtlCol="0" anchor="t">
              <a:spAutoFit/>
            </a:bodyPr>
            <a:lstStyle/>
            <a:p>
              <a:pPr>
                <a:lnSpc>
                  <a:spcPts val="5600"/>
                </a:lnSpc>
              </a:pPr>
              <a:r>
                <a:rPr lang="en-US" sz="4000">
                  <a:solidFill>
                    <a:srgbClr val="000000"/>
                  </a:solidFill>
                  <a:latin typeface="Noto Sans Bold"/>
                </a:rPr>
                <a:t>Hướng phát triển</a:t>
              </a:r>
            </a:p>
          </p:txBody>
        </p:sp>
      </p:grpSp>
      <p:grpSp>
        <p:nvGrpSpPr>
          <p:cNvPr id="9" name="Group 9"/>
          <p:cNvGrpSpPr/>
          <p:nvPr/>
        </p:nvGrpSpPr>
        <p:grpSpPr>
          <a:xfrm>
            <a:off x="16793480" y="8620566"/>
            <a:ext cx="1494520" cy="1548439"/>
            <a:chOff x="0" y="0"/>
            <a:chExt cx="1992693" cy="2064585"/>
          </a:xfrm>
        </p:grpSpPr>
        <p:sp>
          <p:nvSpPr>
            <p:cNvPr id="10" name="Freeform 10"/>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1" name="TextBox 11"/>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46</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3386543" y="-24359"/>
            <a:ext cx="4886096" cy="10311359"/>
            <a:chOff x="0" y="0"/>
            <a:chExt cx="1286873" cy="2715749"/>
          </a:xfrm>
        </p:grpSpPr>
        <p:sp>
          <p:nvSpPr>
            <p:cNvPr id="3" name="Freeform 3"/>
            <p:cNvSpPr/>
            <p:nvPr/>
          </p:nvSpPr>
          <p:spPr>
            <a:xfrm>
              <a:off x="0" y="0"/>
              <a:ext cx="1286873" cy="2715749"/>
            </a:xfrm>
            <a:custGeom>
              <a:avLst/>
              <a:gdLst/>
              <a:ahLst/>
              <a:cxnLst/>
              <a:rect l="l" t="t" r="r" b="b"/>
              <a:pathLst>
                <a:path w="1286873" h="2715749">
                  <a:moveTo>
                    <a:pt x="0" y="0"/>
                  </a:moveTo>
                  <a:lnTo>
                    <a:pt x="1286873" y="0"/>
                  </a:lnTo>
                  <a:lnTo>
                    <a:pt x="1286873" y="2715749"/>
                  </a:lnTo>
                  <a:lnTo>
                    <a:pt x="0" y="2715749"/>
                  </a:lnTo>
                  <a:close/>
                </a:path>
              </a:pathLst>
            </a:custGeom>
            <a:solidFill>
              <a:srgbClr val="C48E70">
                <a:alpha val="26667"/>
              </a:srgbClr>
            </a:solidFill>
          </p:spPr>
          <p:txBody>
            <a:bodyPr/>
            <a:lstStyle/>
            <a:p>
              <a:endParaRPr lang="vi-VN"/>
            </a:p>
          </p:txBody>
        </p:sp>
        <p:sp>
          <p:nvSpPr>
            <p:cNvPr id="4" name="TextBox 4"/>
            <p:cNvSpPr txBox="1"/>
            <p:nvPr/>
          </p:nvSpPr>
          <p:spPr>
            <a:xfrm>
              <a:off x="0" y="19050"/>
              <a:ext cx="1286873" cy="2696699"/>
            </a:xfrm>
            <a:prstGeom prst="rect">
              <a:avLst/>
            </a:prstGeom>
          </p:spPr>
          <p:txBody>
            <a:bodyPr lIns="50800" tIns="50800" rIns="50800" bIns="50800" rtlCol="0" anchor="ctr"/>
            <a:lstStyle/>
            <a:p>
              <a:pPr algn="ctr">
                <a:lnSpc>
                  <a:spcPts val="2760"/>
                </a:lnSpc>
              </a:pPr>
              <a:endParaRPr/>
            </a:p>
          </p:txBody>
        </p:sp>
      </p:grpSp>
      <p:sp>
        <p:nvSpPr>
          <p:cNvPr id="5" name="Freeform 5"/>
          <p:cNvSpPr/>
          <p:nvPr/>
        </p:nvSpPr>
        <p:spPr>
          <a:xfrm rot="-1866966">
            <a:off x="305473" y="6367793"/>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3606091" y="747659"/>
            <a:ext cx="9220778" cy="8015262"/>
          </a:xfrm>
          <a:custGeom>
            <a:avLst/>
            <a:gdLst/>
            <a:ahLst/>
            <a:cxnLst/>
            <a:rect l="l" t="t" r="r" b="b"/>
            <a:pathLst>
              <a:path w="9220778" h="8015262">
                <a:moveTo>
                  <a:pt x="0" y="0"/>
                </a:moveTo>
                <a:lnTo>
                  <a:pt x="9220778" y="0"/>
                </a:lnTo>
                <a:lnTo>
                  <a:pt x="9220778" y="8015262"/>
                </a:lnTo>
                <a:lnTo>
                  <a:pt x="0" y="8015262"/>
                </a:lnTo>
                <a:lnTo>
                  <a:pt x="0" y="0"/>
                </a:lnTo>
                <a:close/>
              </a:path>
            </a:pathLst>
          </a:custGeom>
          <a:blipFill>
            <a:blip r:embed="rId4"/>
            <a:stretch>
              <a:fillRect t="-6751" r="-2507" b="-6751"/>
            </a:stretch>
          </a:blipFill>
        </p:spPr>
        <p:txBody>
          <a:bodyPr/>
          <a:lstStyle/>
          <a:p>
            <a:endParaRPr lang="vi-VN"/>
          </a:p>
        </p:txBody>
      </p:sp>
      <p:sp>
        <p:nvSpPr>
          <p:cNvPr id="7" name="TextBox 7"/>
          <p:cNvSpPr txBox="1"/>
          <p:nvPr/>
        </p:nvSpPr>
        <p:spPr>
          <a:xfrm>
            <a:off x="1501845" y="3543187"/>
            <a:ext cx="15284310" cy="1588133"/>
          </a:xfrm>
          <a:prstGeom prst="rect">
            <a:avLst/>
          </a:prstGeom>
        </p:spPr>
        <p:txBody>
          <a:bodyPr lIns="0" tIns="0" rIns="0" bIns="0" rtlCol="0" anchor="t">
            <a:spAutoFit/>
          </a:bodyPr>
          <a:lstStyle/>
          <a:p>
            <a:pPr algn="ctr">
              <a:lnSpc>
                <a:spcPts val="13520"/>
              </a:lnSpc>
            </a:pPr>
            <a:r>
              <a:rPr lang="en-US" sz="8000" spc="1328">
                <a:solidFill>
                  <a:srgbClr val="22423D"/>
                </a:solidFill>
                <a:latin typeface="Open Sans"/>
              </a:rPr>
              <a:t>7. Ứng dụng</a:t>
            </a: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47</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0"/>
            <a:ext cx="14117070" cy="1851466"/>
          </a:xfrm>
          <a:custGeom>
            <a:avLst/>
            <a:gdLst/>
            <a:ahLst/>
            <a:cxnLst/>
            <a:rect l="l" t="t" r="r" b="b"/>
            <a:pathLst>
              <a:path w="14117070" h="1851466">
                <a:moveTo>
                  <a:pt x="0" y="0"/>
                </a:moveTo>
                <a:lnTo>
                  <a:pt x="14117070" y="0"/>
                </a:lnTo>
                <a:lnTo>
                  <a:pt x="14117070" y="1851466"/>
                </a:lnTo>
                <a:lnTo>
                  <a:pt x="0" y="185146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grpSp>
        <p:nvGrpSpPr>
          <p:cNvPr id="3" name="Group 3"/>
          <p:cNvGrpSpPr/>
          <p:nvPr/>
        </p:nvGrpSpPr>
        <p:grpSpPr>
          <a:xfrm>
            <a:off x="887980" y="1289375"/>
            <a:ext cx="16512040" cy="8223406"/>
            <a:chOff x="0" y="0"/>
            <a:chExt cx="22016054" cy="10964541"/>
          </a:xfrm>
        </p:grpSpPr>
        <p:sp>
          <p:nvSpPr>
            <p:cNvPr id="4" name="TextBox 4"/>
            <p:cNvSpPr txBox="1"/>
            <p:nvPr/>
          </p:nvSpPr>
          <p:spPr>
            <a:xfrm>
              <a:off x="0" y="1274865"/>
              <a:ext cx="22016054" cy="9689677"/>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Open Sans Bold"/>
                </a:rPr>
                <a:t>Thực tế hóa</a:t>
              </a:r>
              <a:r>
                <a:rPr lang="en-US" sz="3200">
                  <a:solidFill>
                    <a:srgbClr val="000000"/>
                  </a:solidFill>
                  <a:latin typeface="Open Sans"/>
                </a:rPr>
                <a:t> các phương pháp rút trích đặc trưng khác nhau</a:t>
              </a:r>
            </a:p>
            <a:p>
              <a:pPr marL="1381761" lvl="2" indent="-460587">
                <a:lnSpc>
                  <a:spcPts val="4480"/>
                </a:lnSpc>
                <a:buFont typeface="Arial"/>
                <a:buChar char="⚬"/>
              </a:pPr>
              <a:r>
                <a:rPr lang="en-US" sz="3200">
                  <a:solidFill>
                    <a:srgbClr val="000000"/>
                  </a:solidFill>
                  <a:latin typeface="Open Sans"/>
                </a:rPr>
                <a:t>Thử nghiệm nhiều mô hình </a:t>
              </a:r>
              <a:r>
                <a:rPr lang="en-US" sz="3200">
                  <a:solidFill>
                    <a:srgbClr val="000000"/>
                  </a:solidFill>
                  <a:latin typeface="Open Sans Bold"/>
                </a:rPr>
                <a:t>khác nhau</a:t>
              </a:r>
              <a:r>
                <a:rPr lang="en-US" sz="3200">
                  <a:solidFill>
                    <a:srgbClr val="000000"/>
                  </a:solidFill>
                  <a:latin typeface="Open Sans"/>
                </a:rPr>
                <a:t> có cấu trúc tương tự</a:t>
              </a:r>
            </a:p>
            <a:p>
              <a:pPr marL="1381761" lvl="2" indent="-460587">
                <a:lnSpc>
                  <a:spcPts val="4480"/>
                </a:lnSpc>
                <a:buFont typeface="Arial"/>
                <a:buChar char="⚬"/>
              </a:pPr>
              <a:r>
                <a:rPr lang="en-US" sz="3200">
                  <a:solidFill>
                    <a:srgbClr val="000000"/>
                  </a:solidFill>
                  <a:latin typeface="Open Sans Bold"/>
                </a:rPr>
                <a:t>Áp dụng</a:t>
              </a:r>
              <a:r>
                <a:rPr lang="en-US" sz="3200">
                  <a:solidFill>
                    <a:srgbClr val="000000"/>
                  </a:solidFill>
                  <a:latin typeface="Open Sans"/>
                </a:rPr>
                <a:t> những kiến thức đã học vào xây dựng một mô hình </a:t>
              </a:r>
            </a:p>
            <a:p>
              <a:pPr marL="1381761" lvl="2" indent="-460587">
                <a:lnSpc>
                  <a:spcPts val="4480"/>
                </a:lnSpc>
                <a:buFont typeface="Arial"/>
                <a:buChar char="⚬"/>
              </a:pPr>
              <a:r>
                <a:rPr lang="en-US" sz="3200">
                  <a:solidFill>
                    <a:srgbClr val="000000"/>
                  </a:solidFill>
                  <a:latin typeface="Open Sans"/>
                </a:rPr>
                <a:t>So sánh kết quả giữa những phương pháp khác nhau, từ đó </a:t>
              </a:r>
              <a:r>
                <a:rPr lang="en-US" sz="3200">
                  <a:solidFill>
                    <a:srgbClr val="000000"/>
                  </a:solidFill>
                  <a:latin typeface="Open Sans Bold"/>
                </a:rPr>
                <a:t>đánh giá</a:t>
              </a:r>
              <a:r>
                <a:rPr lang="en-US" sz="3200">
                  <a:solidFill>
                    <a:srgbClr val="000000"/>
                  </a:solidFill>
                  <a:latin typeface="Open Sans"/>
                </a:rPr>
                <a:t> được những ưu nhược điểm trong từng trường hợp cụ thể</a:t>
              </a:r>
            </a:p>
            <a:p>
              <a:pPr>
                <a:lnSpc>
                  <a:spcPts val="4480"/>
                </a:lnSpc>
              </a:pPr>
              <a:endParaRPr lang="en-US" sz="3200">
                <a:solidFill>
                  <a:srgbClr val="000000"/>
                </a:solidFill>
                <a:latin typeface="Open Sans"/>
              </a:endParaRPr>
            </a:p>
            <a:p>
              <a:pPr marL="690881" lvl="1" indent="-345440">
                <a:lnSpc>
                  <a:spcPts val="4480"/>
                </a:lnSpc>
                <a:buFont typeface="Arial"/>
                <a:buChar char="•"/>
              </a:pPr>
              <a:r>
                <a:rPr lang="en-US" sz="3200">
                  <a:solidFill>
                    <a:srgbClr val="000000"/>
                  </a:solidFill>
                  <a:latin typeface="Open Sans"/>
                </a:rPr>
                <a:t>Phục vụ cho lĩnh vực</a:t>
              </a:r>
              <a:r>
                <a:rPr lang="en-US" sz="3200">
                  <a:solidFill>
                    <a:srgbClr val="000000"/>
                  </a:solidFill>
                  <a:latin typeface="Open Sans Bold"/>
                </a:rPr>
                <a:t> an toàn thông tin</a:t>
              </a:r>
            </a:p>
            <a:p>
              <a:pPr marL="1381761" lvl="2" indent="-460587">
                <a:lnSpc>
                  <a:spcPts val="4480"/>
                </a:lnSpc>
                <a:buFont typeface="Arial"/>
                <a:buChar char="⚬"/>
              </a:pPr>
              <a:r>
                <a:rPr lang="en-US" sz="3200">
                  <a:solidFill>
                    <a:srgbClr val="000000"/>
                  </a:solidFill>
                  <a:latin typeface="Open Sans"/>
                </a:rPr>
                <a:t>Nhằm xác định khả năng có thể giải quyết bài toán captcha regconition từ đó có thể xác minh được </a:t>
              </a:r>
              <a:r>
                <a:rPr lang="en-US" sz="3200">
                  <a:solidFill>
                    <a:srgbClr val="000000"/>
                  </a:solidFill>
                  <a:latin typeface="Open Sans Bold"/>
                </a:rPr>
                <a:t>mức độ an toàn </a:t>
              </a:r>
              <a:r>
                <a:rPr lang="en-US" sz="3200">
                  <a:solidFill>
                    <a:srgbClr val="000000"/>
                  </a:solidFill>
                  <a:latin typeface="Open Sans"/>
                </a:rPr>
                <a:t>của captcha chứa văn bản. </a:t>
              </a:r>
            </a:p>
            <a:p>
              <a:pPr marL="1381761" lvl="2" indent="-460587">
                <a:lnSpc>
                  <a:spcPts val="4480"/>
                </a:lnSpc>
                <a:buFont typeface="Arial"/>
                <a:buChar char="⚬"/>
              </a:pPr>
              <a:r>
                <a:rPr lang="en-US" sz="3200">
                  <a:solidFill>
                    <a:srgbClr val="000000"/>
                  </a:solidFill>
                  <a:latin typeface="Open Sans"/>
                </a:rPr>
                <a:t>Kịp thời đưa ra những giải pháp </a:t>
              </a:r>
              <a:r>
                <a:rPr lang="en-US" sz="3200">
                  <a:solidFill>
                    <a:srgbClr val="000000"/>
                  </a:solidFill>
                  <a:latin typeface="Open Sans Bold"/>
                </a:rPr>
                <a:t>cải tiến </a:t>
              </a:r>
              <a:r>
                <a:rPr lang="en-US" sz="3200">
                  <a:solidFill>
                    <a:srgbClr val="000000"/>
                  </a:solidFill>
                  <a:latin typeface="Open Sans"/>
                </a:rPr>
                <a:t>hoặc thậm chí </a:t>
              </a:r>
              <a:r>
                <a:rPr lang="en-US" sz="3200">
                  <a:solidFill>
                    <a:srgbClr val="000000"/>
                  </a:solidFill>
                  <a:latin typeface="Open Sans Bold"/>
                </a:rPr>
                <a:t>thay đổi</a:t>
              </a:r>
              <a:r>
                <a:rPr lang="en-US" sz="3200">
                  <a:solidFill>
                    <a:srgbClr val="000000"/>
                  </a:solidFill>
                  <a:latin typeface="Open Sans"/>
                </a:rPr>
                <a:t> loại hình bảo mật mới </a:t>
              </a:r>
            </a:p>
            <a:p>
              <a:pPr marL="1381761" lvl="2" indent="-460587">
                <a:lnSpc>
                  <a:spcPts val="4480"/>
                </a:lnSpc>
                <a:buFont typeface="Arial"/>
                <a:buChar char="⚬"/>
              </a:pPr>
              <a:r>
                <a:rPr lang="en-US" sz="3200">
                  <a:solidFill>
                    <a:srgbClr val="000000"/>
                  </a:solidFill>
                  <a:latin typeface="Open Sans Bold"/>
                </a:rPr>
                <a:t>Nâng cao </a:t>
              </a:r>
              <a:r>
                <a:rPr lang="en-US" sz="3200">
                  <a:solidFill>
                    <a:srgbClr val="000000"/>
                  </a:solidFill>
                  <a:latin typeface="Open Sans"/>
                </a:rPr>
                <a:t>mức độ an toàn cho hệ thống cũng như người dùng</a:t>
              </a:r>
            </a:p>
            <a:p>
              <a:pPr>
                <a:lnSpc>
                  <a:spcPts val="4480"/>
                </a:lnSpc>
              </a:pPr>
              <a:endParaRPr lang="en-US" sz="3200">
                <a:solidFill>
                  <a:srgbClr val="000000"/>
                </a:solidFill>
                <a:latin typeface="Open Sans"/>
              </a:endParaRPr>
            </a:p>
          </p:txBody>
        </p:sp>
        <p:sp>
          <p:nvSpPr>
            <p:cNvPr id="5" name="TextBox 5"/>
            <p:cNvSpPr txBox="1"/>
            <p:nvPr/>
          </p:nvSpPr>
          <p:spPr>
            <a:xfrm>
              <a:off x="0" y="-57150"/>
              <a:ext cx="19165724" cy="775047"/>
            </a:xfrm>
            <a:prstGeom prst="rect">
              <a:avLst/>
            </a:prstGeom>
          </p:spPr>
          <p:txBody>
            <a:bodyPr lIns="0" tIns="0" rIns="0" bIns="0" rtlCol="0" anchor="t">
              <a:spAutoFit/>
            </a:bodyPr>
            <a:lstStyle/>
            <a:p>
              <a:pPr>
                <a:lnSpc>
                  <a:spcPts val="4998"/>
                </a:lnSpc>
              </a:pPr>
              <a:endParaRPr/>
            </a:p>
          </p:txBody>
        </p:sp>
      </p:grpSp>
      <p:grpSp>
        <p:nvGrpSpPr>
          <p:cNvPr id="6" name="Group 6"/>
          <p:cNvGrpSpPr/>
          <p:nvPr/>
        </p:nvGrpSpPr>
        <p:grpSpPr>
          <a:xfrm>
            <a:off x="0" y="0"/>
            <a:ext cx="12596289" cy="1652014"/>
            <a:chOff x="0" y="0"/>
            <a:chExt cx="16795052" cy="2202686"/>
          </a:xfrm>
        </p:grpSpPr>
        <p:sp>
          <p:nvSpPr>
            <p:cNvPr id="7" name="Freeform 7"/>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8" name="TextBox 8"/>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7. ỨNG DỤNG</a:t>
              </a:r>
            </a:p>
          </p:txBody>
        </p:sp>
      </p:grpSp>
      <p:sp>
        <p:nvSpPr>
          <p:cNvPr id="9" name="Freeform 9"/>
          <p:cNvSpPr/>
          <p:nvPr/>
        </p:nvSpPr>
        <p:spPr>
          <a:xfrm rot="5190110">
            <a:off x="14392105" y="72293"/>
            <a:ext cx="5734389" cy="4164600"/>
          </a:xfrm>
          <a:custGeom>
            <a:avLst/>
            <a:gdLst/>
            <a:ahLst/>
            <a:cxnLst/>
            <a:rect l="l" t="t" r="r" b="b"/>
            <a:pathLst>
              <a:path w="5734389" h="4164600">
                <a:moveTo>
                  <a:pt x="0" y="0"/>
                </a:moveTo>
                <a:lnTo>
                  <a:pt x="5734390" y="0"/>
                </a:lnTo>
                <a:lnTo>
                  <a:pt x="5734390" y="4164600"/>
                </a:lnTo>
                <a:lnTo>
                  <a:pt x="0" y="4164600"/>
                </a:lnTo>
                <a:lnTo>
                  <a:pt x="0" y="0"/>
                </a:lnTo>
                <a:close/>
              </a:path>
            </a:pathLst>
          </a:custGeom>
          <a:blipFill>
            <a:blip r:embed="rId4"/>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48</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3386543" y="-24359"/>
            <a:ext cx="4886096" cy="10311359"/>
            <a:chOff x="0" y="0"/>
            <a:chExt cx="1286873" cy="2715749"/>
          </a:xfrm>
        </p:grpSpPr>
        <p:sp>
          <p:nvSpPr>
            <p:cNvPr id="3" name="Freeform 3"/>
            <p:cNvSpPr/>
            <p:nvPr/>
          </p:nvSpPr>
          <p:spPr>
            <a:xfrm>
              <a:off x="0" y="0"/>
              <a:ext cx="1286873" cy="2715749"/>
            </a:xfrm>
            <a:custGeom>
              <a:avLst/>
              <a:gdLst/>
              <a:ahLst/>
              <a:cxnLst/>
              <a:rect l="l" t="t" r="r" b="b"/>
              <a:pathLst>
                <a:path w="1286873" h="2715749">
                  <a:moveTo>
                    <a:pt x="0" y="0"/>
                  </a:moveTo>
                  <a:lnTo>
                    <a:pt x="1286873" y="0"/>
                  </a:lnTo>
                  <a:lnTo>
                    <a:pt x="1286873" y="2715749"/>
                  </a:lnTo>
                  <a:lnTo>
                    <a:pt x="0" y="2715749"/>
                  </a:lnTo>
                  <a:close/>
                </a:path>
              </a:pathLst>
            </a:custGeom>
            <a:solidFill>
              <a:srgbClr val="C48E70">
                <a:alpha val="26667"/>
              </a:srgbClr>
            </a:solidFill>
          </p:spPr>
          <p:txBody>
            <a:bodyPr/>
            <a:lstStyle/>
            <a:p>
              <a:endParaRPr lang="vi-VN"/>
            </a:p>
          </p:txBody>
        </p:sp>
        <p:sp>
          <p:nvSpPr>
            <p:cNvPr id="4" name="TextBox 4"/>
            <p:cNvSpPr txBox="1"/>
            <p:nvPr/>
          </p:nvSpPr>
          <p:spPr>
            <a:xfrm>
              <a:off x="0" y="19050"/>
              <a:ext cx="1286873" cy="2696699"/>
            </a:xfrm>
            <a:prstGeom prst="rect">
              <a:avLst/>
            </a:prstGeom>
          </p:spPr>
          <p:txBody>
            <a:bodyPr lIns="50800" tIns="50800" rIns="50800" bIns="50800" rtlCol="0" anchor="ctr"/>
            <a:lstStyle/>
            <a:p>
              <a:pPr algn="ctr">
                <a:lnSpc>
                  <a:spcPts val="2760"/>
                </a:lnSpc>
              </a:pPr>
              <a:endParaRPr/>
            </a:p>
          </p:txBody>
        </p:sp>
      </p:grpSp>
      <p:sp>
        <p:nvSpPr>
          <p:cNvPr id="5" name="Freeform 5"/>
          <p:cNvSpPr/>
          <p:nvPr/>
        </p:nvSpPr>
        <p:spPr>
          <a:xfrm rot="-1866966">
            <a:off x="305473" y="6367793"/>
            <a:ext cx="3106674" cy="4114800"/>
          </a:xfrm>
          <a:custGeom>
            <a:avLst/>
            <a:gdLst/>
            <a:ahLst/>
            <a:cxnLst/>
            <a:rect l="l" t="t" r="r" b="b"/>
            <a:pathLst>
              <a:path w="3106674" h="4114800">
                <a:moveTo>
                  <a:pt x="0" y="0"/>
                </a:moveTo>
                <a:lnTo>
                  <a:pt x="3106674" y="0"/>
                </a:lnTo>
                <a:lnTo>
                  <a:pt x="31066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3606091" y="747659"/>
            <a:ext cx="9220778" cy="8015262"/>
          </a:xfrm>
          <a:custGeom>
            <a:avLst/>
            <a:gdLst/>
            <a:ahLst/>
            <a:cxnLst/>
            <a:rect l="l" t="t" r="r" b="b"/>
            <a:pathLst>
              <a:path w="9220778" h="8015262">
                <a:moveTo>
                  <a:pt x="0" y="0"/>
                </a:moveTo>
                <a:lnTo>
                  <a:pt x="9220778" y="0"/>
                </a:lnTo>
                <a:lnTo>
                  <a:pt x="9220778" y="8015262"/>
                </a:lnTo>
                <a:lnTo>
                  <a:pt x="0" y="8015262"/>
                </a:lnTo>
                <a:lnTo>
                  <a:pt x="0" y="0"/>
                </a:lnTo>
                <a:close/>
              </a:path>
            </a:pathLst>
          </a:custGeom>
          <a:blipFill>
            <a:blip r:embed="rId4"/>
            <a:stretch>
              <a:fillRect t="-6751" r="-2507" b="-6751"/>
            </a:stretch>
          </a:blipFill>
        </p:spPr>
        <p:txBody>
          <a:bodyPr/>
          <a:lstStyle/>
          <a:p>
            <a:endParaRPr lang="vi-VN"/>
          </a:p>
        </p:txBody>
      </p:sp>
      <p:sp>
        <p:nvSpPr>
          <p:cNvPr id="7" name="TextBox 7"/>
          <p:cNvSpPr txBox="1"/>
          <p:nvPr/>
        </p:nvSpPr>
        <p:spPr>
          <a:xfrm>
            <a:off x="1501845" y="3543187"/>
            <a:ext cx="15284310" cy="1588133"/>
          </a:xfrm>
          <a:prstGeom prst="rect">
            <a:avLst/>
          </a:prstGeom>
        </p:spPr>
        <p:txBody>
          <a:bodyPr lIns="0" tIns="0" rIns="0" bIns="0" rtlCol="0" anchor="t">
            <a:spAutoFit/>
          </a:bodyPr>
          <a:lstStyle/>
          <a:p>
            <a:pPr algn="ctr">
              <a:lnSpc>
                <a:spcPts val="13520"/>
              </a:lnSpc>
            </a:pPr>
            <a:r>
              <a:rPr lang="en-US" sz="8000" spc="1328">
                <a:solidFill>
                  <a:srgbClr val="22423D"/>
                </a:solidFill>
                <a:latin typeface="Open Sans"/>
              </a:rPr>
              <a:t>8.Tài liệu tham khảo</a:t>
            </a:r>
          </a:p>
        </p:txBody>
      </p:sp>
      <p:grpSp>
        <p:nvGrpSpPr>
          <p:cNvPr id="8" name="Group 8"/>
          <p:cNvGrpSpPr/>
          <p:nvPr/>
        </p:nvGrpSpPr>
        <p:grpSpPr>
          <a:xfrm>
            <a:off x="16793480" y="8620566"/>
            <a:ext cx="1494520" cy="1548439"/>
            <a:chOff x="0" y="0"/>
            <a:chExt cx="1992693" cy="2064585"/>
          </a:xfrm>
        </p:grpSpPr>
        <p:sp>
          <p:nvSpPr>
            <p:cNvPr id="9" name="Freeform 9"/>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0" name="TextBox 10"/>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49</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7482" y="0"/>
            <a:ext cx="20554691" cy="10179412"/>
            <a:chOff x="0" y="0"/>
            <a:chExt cx="27406254" cy="13572549"/>
          </a:xfrm>
        </p:grpSpPr>
        <p:sp>
          <p:nvSpPr>
            <p:cNvPr id="3" name="Freeform 3"/>
            <p:cNvSpPr/>
            <p:nvPr/>
          </p:nvSpPr>
          <p:spPr>
            <a:xfrm>
              <a:off x="0" y="0"/>
              <a:ext cx="6418002" cy="7323446"/>
            </a:xfrm>
            <a:custGeom>
              <a:avLst/>
              <a:gdLst/>
              <a:ahLst/>
              <a:cxnLst/>
              <a:rect l="l" t="t" r="r" b="b"/>
              <a:pathLst>
                <a:path w="6418002" h="7323446">
                  <a:moveTo>
                    <a:pt x="0" y="0"/>
                  </a:moveTo>
                  <a:lnTo>
                    <a:pt x="6418002" y="0"/>
                  </a:lnTo>
                  <a:lnTo>
                    <a:pt x="6418002" y="7323446"/>
                  </a:lnTo>
                  <a:lnTo>
                    <a:pt x="0" y="7323446"/>
                  </a:lnTo>
                  <a:lnTo>
                    <a:pt x="0" y="0"/>
                  </a:lnTo>
                  <a:close/>
                </a:path>
              </a:pathLst>
            </a:custGeom>
            <a:blipFill>
              <a:blip r:embed="rId2">
                <a:alphaModFix amt="65000"/>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a:off x="796642" y="0"/>
              <a:ext cx="13527903" cy="1795522"/>
            </a:xfrm>
            <a:custGeom>
              <a:avLst/>
              <a:gdLst/>
              <a:ahLst/>
              <a:cxnLst/>
              <a:rect l="l" t="t" r="r" b="b"/>
              <a:pathLst>
                <a:path w="13527903" h="1795522">
                  <a:moveTo>
                    <a:pt x="0" y="0"/>
                  </a:moveTo>
                  <a:lnTo>
                    <a:pt x="13527903" y="0"/>
                  </a:lnTo>
                  <a:lnTo>
                    <a:pt x="13527903" y="1795522"/>
                  </a:lnTo>
                  <a:lnTo>
                    <a:pt x="0" y="1795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2115477" y="634871"/>
              <a:ext cx="7764826"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1.THÔNG TIN NHÓM</a:t>
              </a:r>
            </a:p>
          </p:txBody>
        </p:sp>
        <p:sp>
          <p:nvSpPr>
            <p:cNvPr id="6" name="TextBox 6"/>
            <p:cNvSpPr txBox="1"/>
            <p:nvPr/>
          </p:nvSpPr>
          <p:spPr>
            <a:xfrm>
              <a:off x="2168483" y="1882270"/>
              <a:ext cx="7388709" cy="1820333"/>
            </a:xfrm>
            <a:prstGeom prst="rect">
              <a:avLst/>
            </a:prstGeom>
          </p:spPr>
          <p:txBody>
            <a:bodyPr lIns="0" tIns="0" rIns="0" bIns="0" rtlCol="0" anchor="t">
              <a:spAutoFit/>
            </a:bodyPr>
            <a:lstStyle/>
            <a:p>
              <a:pPr>
                <a:lnSpc>
                  <a:spcPts val="5599"/>
                </a:lnSpc>
              </a:pPr>
              <a:r>
                <a:rPr lang="en-US" sz="3999">
                  <a:solidFill>
                    <a:srgbClr val="000000"/>
                  </a:solidFill>
                  <a:latin typeface="Open Sans Bold"/>
                </a:rPr>
                <a:t>Phân công công việc</a:t>
              </a:r>
            </a:p>
            <a:p>
              <a:pPr>
                <a:lnSpc>
                  <a:spcPts val="5599"/>
                </a:lnSpc>
              </a:pPr>
              <a:endParaRPr lang="en-US" sz="3999">
                <a:solidFill>
                  <a:srgbClr val="000000"/>
                </a:solidFill>
                <a:latin typeface="Open Sans Bold"/>
              </a:endParaRPr>
            </a:p>
          </p:txBody>
        </p:sp>
        <p:grpSp>
          <p:nvGrpSpPr>
            <p:cNvPr id="7" name="Group 7"/>
            <p:cNvGrpSpPr/>
            <p:nvPr/>
          </p:nvGrpSpPr>
          <p:grpSpPr>
            <a:xfrm>
              <a:off x="13319921" y="2726250"/>
              <a:ext cx="2903080" cy="976353"/>
              <a:chOff x="0" y="0"/>
              <a:chExt cx="15973357" cy="5372100"/>
            </a:xfrm>
          </p:grpSpPr>
          <p:sp>
            <p:nvSpPr>
              <p:cNvPr id="8" name="Freeform 8"/>
              <p:cNvSpPr/>
              <p:nvPr/>
            </p:nvSpPr>
            <p:spPr>
              <a:xfrm>
                <a:off x="0" y="0"/>
                <a:ext cx="15973357" cy="5372100"/>
              </a:xfrm>
              <a:custGeom>
                <a:avLst/>
                <a:gdLst/>
                <a:ahLst/>
                <a:cxnLst/>
                <a:rect l="l" t="t" r="r" b="b"/>
                <a:pathLst>
                  <a:path w="15973357" h="5372100">
                    <a:moveTo>
                      <a:pt x="14422687" y="0"/>
                    </a:moveTo>
                    <a:lnTo>
                      <a:pt x="1550670" y="0"/>
                    </a:lnTo>
                    <a:lnTo>
                      <a:pt x="0" y="2686050"/>
                    </a:lnTo>
                    <a:lnTo>
                      <a:pt x="1550670" y="5372100"/>
                    </a:lnTo>
                    <a:lnTo>
                      <a:pt x="14422687" y="5372100"/>
                    </a:lnTo>
                    <a:lnTo>
                      <a:pt x="15973357" y="2686050"/>
                    </a:lnTo>
                    <a:lnTo>
                      <a:pt x="14422687" y="0"/>
                    </a:lnTo>
                    <a:close/>
                  </a:path>
                </a:pathLst>
              </a:custGeom>
              <a:solidFill>
                <a:srgbClr val="86C7ED"/>
              </a:solidFill>
            </p:spPr>
            <p:txBody>
              <a:bodyPr/>
              <a:lstStyle/>
              <a:p>
                <a:endParaRPr lang="vi-VN"/>
              </a:p>
            </p:txBody>
          </p:sp>
        </p:grpSp>
        <p:grpSp>
          <p:nvGrpSpPr>
            <p:cNvPr id="9" name="Group 9"/>
            <p:cNvGrpSpPr/>
            <p:nvPr/>
          </p:nvGrpSpPr>
          <p:grpSpPr>
            <a:xfrm>
              <a:off x="9557192" y="2689951"/>
              <a:ext cx="3011011" cy="1012652"/>
              <a:chOff x="0" y="0"/>
              <a:chExt cx="15973357" cy="5372100"/>
            </a:xfrm>
          </p:grpSpPr>
          <p:sp>
            <p:nvSpPr>
              <p:cNvPr id="10" name="Freeform 10"/>
              <p:cNvSpPr/>
              <p:nvPr/>
            </p:nvSpPr>
            <p:spPr>
              <a:xfrm>
                <a:off x="0" y="0"/>
                <a:ext cx="15973357" cy="5372100"/>
              </a:xfrm>
              <a:custGeom>
                <a:avLst/>
                <a:gdLst/>
                <a:ahLst/>
                <a:cxnLst/>
                <a:rect l="l" t="t" r="r" b="b"/>
                <a:pathLst>
                  <a:path w="15973357" h="5372100">
                    <a:moveTo>
                      <a:pt x="14422687" y="0"/>
                    </a:moveTo>
                    <a:lnTo>
                      <a:pt x="1550670" y="0"/>
                    </a:lnTo>
                    <a:lnTo>
                      <a:pt x="0" y="2686050"/>
                    </a:lnTo>
                    <a:lnTo>
                      <a:pt x="1550670" y="5372100"/>
                    </a:lnTo>
                    <a:lnTo>
                      <a:pt x="14422687" y="5372100"/>
                    </a:lnTo>
                    <a:lnTo>
                      <a:pt x="15973357" y="2686050"/>
                    </a:lnTo>
                    <a:lnTo>
                      <a:pt x="14422687" y="0"/>
                    </a:lnTo>
                    <a:close/>
                  </a:path>
                </a:pathLst>
              </a:custGeom>
              <a:solidFill>
                <a:srgbClr val="1836B2"/>
              </a:solidFill>
            </p:spPr>
            <p:txBody>
              <a:bodyPr/>
              <a:lstStyle/>
              <a:p>
                <a:endParaRPr lang="vi-VN"/>
              </a:p>
            </p:txBody>
          </p:sp>
        </p:grpSp>
        <p:grpSp>
          <p:nvGrpSpPr>
            <p:cNvPr id="11" name="Group 11"/>
            <p:cNvGrpSpPr/>
            <p:nvPr/>
          </p:nvGrpSpPr>
          <p:grpSpPr>
            <a:xfrm>
              <a:off x="17083028" y="2726250"/>
              <a:ext cx="2903080" cy="976353"/>
              <a:chOff x="0" y="0"/>
              <a:chExt cx="15973357" cy="5372100"/>
            </a:xfrm>
          </p:grpSpPr>
          <p:sp>
            <p:nvSpPr>
              <p:cNvPr id="12" name="Freeform 12"/>
              <p:cNvSpPr/>
              <p:nvPr/>
            </p:nvSpPr>
            <p:spPr>
              <a:xfrm>
                <a:off x="0" y="0"/>
                <a:ext cx="15973357" cy="5372100"/>
              </a:xfrm>
              <a:custGeom>
                <a:avLst/>
                <a:gdLst/>
                <a:ahLst/>
                <a:cxnLst/>
                <a:rect l="l" t="t" r="r" b="b"/>
                <a:pathLst>
                  <a:path w="15973357" h="5372100">
                    <a:moveTo>
                      <a:pt x="14422687" y="0"/>
                    </a:moveTo>
                    <a:lnTo>
                      <a:pt x="1550670" y="0"/>
                    </a:lnTo>
                    <a:lnTo>
                      <a:pt x="0" y="2686050"/>
                    </a:lnTo>
                    <a:lnTo>
                      <a:pt x="1550670" y="5372100"/>
                    </a:lnTo>
                    <a:lnTo>
                      <a:pt x="14422687" y="5372100"/>
                    </a:lnTo>
                    <a:lnTo>
                      <a:pt x="15973357" y="2686050"/>
                    </a:lnTo>
                    <a:lnTo>
                      <a:pt x="14422687" y="0"/>
                    </a:lnTo>
                    <a:close/>
                  </a:path>
                </a:pathLst>
              </a:custGeom>
              <a:solidFill>
                <a:srgbClr val="1836B2"/>
              </a:solidFill>
            </p:spPr>
            <p:txBody>
              <a:bodyPr/>
              <a:lstStyle/>
              <a:p>
                <a:endParaRPr lang="vi-VN"/>
              </a:p>
            </p:txBody>
          </p:sp>
        </p:grpSp>
        <p:grpSp>
          <p:nvGrpSpPr>
            <p:cNvPr id="13" name="Group 13"/>
            <p:cNvGrpSpPr/>
            <p:nvPr/>
          </p:nvGrpSpPr>
          <p:grpSpPr>
            <a:xfrm>
              <a:off x="20840274" y="2726250"/>
              <a:ext cx="2903080" cy="976353"/>
              <a:chOff x="0" y="0"/>
              <a:chExt cx="15973357" cy="5372100"/>
            </a:xfrm>
          </p:grpSpPr>
          <p:sp>
            <p:nvSpPr>
              <p:cNvPr id="14" name="Freeform 14"/>
              <p:cNvSpPr/>
              <p:nvPr/>
            </p:nvSpPr>
            <p:spPr>
              <a:xfrm>
                <a:off x="0" y="0"/>
                <a:ext cx="15973357" cy="5372100"/>
              </a:xfrm>
              <a:custGeom>
                <a:avLst/>
                <a:gdLst/>
                <a:ahLst/>
                <a:cxnLst/>
                <a:rect l="l" t="t" r="r" b="b"/>
                <a:pathLst>
                  <a:path w="15973357" h="5372100">
                    <a:moveTo>
                      <a:pt x="14422687" y="0"/>
                    </a:moveTo>
                    <a:lnTo>
                      <a:pt x="1550670" y="0"/>
                    </a:lnTo>
                    <a:lnTo>
                      <a:pt x="0" y="2686050"/>
                    </a:lnTo>
                    <a:lnTo>
                      <a:pt x="1550670" y="5372100"/>
                    </a:lnTo>
                    <a:lnTo>
                      <a:pt x="14422687" y="5372100"/>
                    </a:lnTo>
                    <a:lnTo>
                      <a:pt x="15973357" y="2686050"/>
                    </a:lnTo>
                    <a:lnTo>
                      <a:pt x="14422687" y="0"/>
                    </a:lnTo>
                    <a:close/>
                  </a:path>
                </a:pathLst>
              </a:custGeom>
              <a:solidFill>
                <a:srgbClr val="A066CB"/>
              </a:solidFill>
            </p:spPr>
            <p:txBody>
              <a:bodyPr/>
              <a:lstStyle/>
              <a:p>
                <a:endParaRPr lang="vi-VN"/>
              </a:p>
            </p:txBody>
          </p:sp>
        </p:grpSp>
        <p:sp>
          <p:nvSpPr>
            <p:cNvPr id="15" name="TextBox 15"/>
            <p:cNvSpPr txBox="1"/>
            <p:nvPr/>
          </p:nvSpPr>
          <p:spPr>
            <a:xfrm>
              <a:off x="14223435" y="2973127"/>
              <a:ext cx="1204362" cy="482600"/>
            </a:xfrm>
            <a:prstGeom prst="rect">
              <a:avLst/>
            </a:prstGeom>
          </p:spPr>
          <p:txBody>
            <a:bodyPr lIns="0" tIns="0" rIns="0" bIns="0" rtlCol="0" anchor="t">
              <a:spAutoFit/>
            </a:bodyPr>
            <a:lstStyle/>
            <a:p>
              <a:pPr algn="ctr">
                <a:lnSpc>
                  <a:spcPts val="2879"/>
                </a:lnSpc>
              </a:pPr>
              <a:r>
                <a:rPr lang="en-US" sz="2400">
                  <a:solidFill>
                    <a:srgbClr val="FFFFFF"/>
                  </a:solidFill>
                  <a:latin typeface="Fira Sans Medium"/>
                </a:rPr>
                <a:t>Tuấn</a:t>
              </a:r>
            </a:p>
          </p:txBody>
        </p:sp>
        <p:sp>
          <p:nvSpPr>
            <p:cNvPr id="16" name="TextBox 16"/>
            <p:cNvSpPr txBox="1"/>
            <p:nvPr/>
          </p:nvSpPr>
          <p:spPr>
            <a:xfrm>
              <a:off x="10438129" y="2973127"/>
              <a:ext cx="1249138" cy="482600"/>
            </a:xfrm>
            <a:prstGeom prst="rect">
              <a:avLst/>
            </a:prstGeom>
          </p:spPr>
          <p:txBody>
            <a:bodyPr lIns="0" tIns="0" rIns="0" bIns="0" rtlCol="0" anchor="t">
              <a:spAutoFit/>
            </a:bodyPr>
            <a:lstStyle/>
            <a:p>
              <a:pPr>
                <a:lnSpc>
                  <a:spcPts val="2879"/>
                </a:lnSpc>
              </a:pPr>
              <a:r>
                <a:rPr lang="en-US" sz="2400">
                  <a:solidFill>
                    <a:srgbClr val="FFFFFF"/>
                  </a:solidFill>
                  <a:latin typeface="Fira Sans Medium"/>
                </a:rPr>
                <a:t>Thành</a:t>
              </a:r>
            </a:p>
          </p:txBody>
        </p:sp>
        <p:sp>
          <p:nvSpPr>
            <p:cNvPr id="17" name="TextBox 17"/>
            <p:cNvSpPr txBox="1"/>
            <p:nvPr/>
          </p:nvSpPr>
          <p:spPr>
            <a:xfrm>
              <a:off x="17932387" y="2973127"/>
              <a:ext cx="1204362" cy="482600"/>
            </a:xfrm>
            <a:prstGeom prst="rect">
              <a:avLst/>
            </a:prstGeom>
          </p:spPr>
          <p:txBody>
            <a:bodyPr lIns="0" tIns="0" rIns="0" bIns="0" rtlCol="0" anchor="t">
              <a:spAutoFit/>
            </a:bodyPr>
            <a:lstStyle/>
            <a:p>
              <a:pPr algn="ctr">
                <a:lnSpc>
                  <a:spcPts val="2879"/>
                </a:lnSpc>
              </a:pPr>
              <a:r>
                <a:rPr lang="en-US" sz="2400">
                  <a:solidFill>
                    <a:srgbClr val="FFFFFF"/>
                  </a:solidFill>
                  <a:latin typeface="Fira Sans Medium"/>
                </a:rPr>
                <a:t>Tịnh</a:t>
              </a:r>
            </a:p>
          </p:txBody>
        </p:sp>
        <p:sp>
          <p:nvSpPr>
            <p:cNvPr id="18" name="TextBox 18"/>
            <p:cNvSpPr txBox="1"/>
            <p:nvPr/>
          </p:nvSpPr>
          <p:spPr>
            <a:xfrm>
              <a:off x="21700608" y="2973127"/>
              <a:ext cx="1204362" cy="482600"/>
            </a:xfrm>
            <a:prstGeom prst="rect">
              <a:avLst/>
            </a:prstGeom>
          </p:spPr>
          <p:txBody>
            <a:bodyPr lIns="0" tIns="0" rIns="0" bIns="0" rtlCol="0" anchor="t">
              <a:spAutoFit/>
            </a:bodyPr>
            <a:lstStyle/>
            <a:p>
              <a:pPr algn="ctr">
                <a:lnSpc>
                  <a:spcPts val="2879"/>
                </a:lnSpc>
              </a:pPr>
              <a:r>
                <a:rPr lang="en-US" sz="2400">
                  <a:solidFill>
                    <a:srgbClr val="FFFFFF"/>
                  </a:solidFill>
                  <a:latin typeface="Fira Sans Medium"/>
                </a:rPr>
                <a:t>Huy</a:t>
              </a:r>
            </a:p>
          </p:txBody>
        </p:sp>
        <p:sp>
          <p:nvSpPr>
            <p:cNvPr id="19" name="TextBox 19"/>
            <p:cNvSpPr txBox="1"/>
            <p:nvPr/>
          </p:nvSpPr>
          <p:spPr>
            <a:xfrm>
              <a:off x="2196355" y="4136181"/>
              <a:ext cx="4104795" cy="915670"/>
            </a:xfrm>
            <a:prstGeom prst="rect">
              <a:avLst/>
            </a:prstGeom>
          </p:spPr>
          <p:txBody>
            <a:bodyPr lIns="0" tIns="0" rIns="0" bIns="0" rtlCol="0" anchor="t">
              <a:spAutoFit/>
            </a:bodyPr>
            <a:lstStyle/>
            <a:p>
              <a:pPr>
                <a:lnSpc>
                  <a:spcPts val="2760"/>
                </a:lnSpc>
              </a:pPr>
              <a:r>
                <a:rPr lang="en-US" sz="2400">
                  <a:solidFill>
                    <a:srgbClr val="1836B2"/>
                  </a:solidFill>
                  <a:latin typeface="Open Sans Bold"/>
                </a:rPr>
                <a:t>Quản lý công việc</a:t>
              </a:r>
            </a:p>
            <a:p>
              <a:pPr marL="0" lvl="0" indent="0">
                <a:lnSpc>
                  <a:spcPts val="2760"/>
                </a:lnSpc>
                <a:spcBef>
                  <a:spcPct val="0"/>
                </a:spcBef>
              </a:pPr>
              <a:endParaRPr lang="en-US" sz="2400">
                <a:solidFill>
                  <a:srgbClr val="1836B2"/>
                </a:solidFill>
                <a:latin typeface="Open Sans Bold"/>
              </a:endParaRPr>
            </a:p>
          </p:txBody>
        </p:sp>
        <p:sp>
          <p:nvSpPr>
            <p:cNvPr id="20" name="TextBox 20"/>
            <p:cNvSpPr txBox="1"/>
            <p:nvPr/>
          </p:nvSpPr>
          <p:spPr>
            <a:xfrm>
              <a:off x="2207168" y="5371649"/>
              <a:ext cx="4092179" cy="915670"/>
            </a:xfrm>
            <a:prstGeom prst="rect">
              <a:avLst/>
            </a:prstGeom>
          </p:spPr>
          <p:txBody>
            <a:bodyPr lIns="0" tIns="0" rIns="0" bIns="0" rtlCol="0" anchor="t">
              <a:spAutoFit/>
            </a:bodyPr>
            <a:lstStyle/>
            <a:p>
              <a:pPr marL="0" lvl="0" indent="0">
                <a:lnSpc>
                  <a:spcPts val="2760"/>
                </a:lnSpc>
                <a:spcBef>
                  <a:spcPct val="0"/>
                </a:spcBef>
              </a:pPr>
              <a:r>
                <a:rPr lang="en-US" sz="2400">
                  <a:solidFill>
                    <a:srgbClr val="1836B2"/>
                  </a:solidFill>
                  <a:latin typeface="Open Sans Bold"/>
                </a:rPr>
                <a:t>VIết file báo cáo .docx</a:t>
              </a:r>
            </a:p>
          </p:txBody>
        </p:sp>
        <p:sp>
          <p:nvSpPr>
            <p:cNvPr id="21" name="TextBox 21"/>
            <p:cNvSpPr txBox="1"/>
            <p:nvPr/>
          </p:nvSpPr>
          <p:spPr>
            <a:xfrm>
              <a:off x="2205366" y="6607055"/>
              <a:ext cx="4092179" cy="915670"/>
            </a:xfrm>
            <a:prstGeom prst="rect">
              <a:avLst/>
            </a:prstGeom>
          </p:spPr>
          <p:txBody>
            <a:bodyPr lIns="0" tIns="0" rIns="0" bIns="0" rtlCol="0" anchor="t">
              <a:spAutoFit/>
            </a:bodyPr>
            <a:lstStyle/>
            <a:p>
              <a:pPr marL="0" lvl="0" indent="0">
                <a:lnSpc>
                  <a:spcPts val="2760"/>
                </a:lnSpc>
                <a:spcBef>
                  <a:spcPct val="0"/>
                </a:spcBef>
              </a:pPr>
              <a:r>
                <a:rPr lang="en-US" sz="2400">
                  <a:solidFill>
                    <a:srgbClr val="1836B2"/>
                  </a:solidFill>
                  <a:latin typeface="Open Sans Bold"/>
                </a:rPr>
                <a:t>Thực nghiệm 2 Lớp CNN dựa trên Keras </a:t>
              </a:r>
            </a:p>
          </p:txBody>
        </p:sp>
        <p:sp>
          <p:nvSpPr>
            <p:cNvPr id="22" name="TextBox 22"/>
            <p:cNvSpPr txBox="1"/>
            <p:nvPr/>
          </p:nvSpPr>
          <p:spPr>
            <a:xfrm>
              <a:off x="2203564" y="7842461"/>
              <a:ext cx="4092179" cy="915670"/>
            </a:xfrm>
            <a:prstGeom prst="rect">
              <a:avLst/>
            </a:prstGeom>
          </p:spPr>
          <p:txBody>
            <a:bodyPr lIns="0" tIns="0" rIns="0" bIns="0" rtlCol="0" anchor="t">
              <a:spAutoFit/>
            </a:bodyPr>
            <a:lstStyle/>
            <a:p>
              <a:pPr marL="0" lvl="0" indent="0">
                <a:lnSpc>
                  <a:spcPts val="2760"/>
                </a:lnSpc>
                <a:spcBef>
                  <a:spcPct val="0"/>
                </a:spcBef>
              </a:pPr>
              <a:r>
                <a:rPr lang="en-US" sz="2400">
                  <a:solidFill>
                    <a:srgbClr val="1836B2"/>
                  </a:solidFill>
                  <a:latin typeface="Open Sans Bold"/>
                </a:rPr>
                <a:t>Thực nghiệm dựa trên ALexNet</a:t>
              </a:r>
            </a:p>
          </p:txBody>
        </p:sp>
        <p:sp>
          <p:nvSpPr>
            <p:cNvPr id="23" name="TextBox 23"/>
            <p:cNvSpPr txBox="1"/>
            <p:nvPr/>
          </p:nvSpPr>
          <p:spPr>
            <a:xfrm>
              <a:off x="2199959" y="10313272"/>
              <a:ext cx="4092179" cy="915670"/>
            </a:xfrm>
            <a:prstGeom prst="rect">
              <a:avLst/>
            </a:prstGeom>
          </p:spPr>
          <p:txBody>
            <a:bodyPr lIns="0" tIns="0" rIns="0" bIns="0" rtlCol="0" anchor="t">
              <a:spAutoFit/>
            </a:bodyPr>
            <a:lstStyle/>
            <a:p>
              <a:pPr marL="0" lvl="0" indent="0">
                <a:lnSpc>
                  <a:spcPts val="2760"/>
                </a:lnSpc>
                <a:spcBef>
                  <a:spcPct val="0"/>
                </a:spcBef>
              </a:pPr>
              <a:r>
                <a:rPr lang="en-US" sz="2400">
                  <a:solidFill>
                    <a:srgbClr val="1836B2"/>
                  </a:solidFill>
                  <a:latin typeface="Open Sans Bold"/>
                </a:rPr>
                <a:t>Thực nghiệm dựa trên ResNet50V2</a:t>
              </a:r>
            </a:p>
          </p:txBody>
        </p:sp>
        <p:sp>
          <p:nvSpPr>
            <p:cNvPr id="24" name="TextBox 24"/>
            <p:cNvSpPr txBox="1"/>
            <p:nvPr/>
          </p:nvSpPr>
          <p:spPr>
            <a:xfrm>
              <a:off x="2198157" y="11548677"/>
              <a:ext cx="4092179" cy="915670"/>
            </a:xfrm>
            <a:prstGeom prst="rect">
              <a:avLst/>
            </a:prstGeom>
          </p:spPr>
          <p:txBody>
            <a:bodyPr lIns="0" tIns="0" rIns="0" bIns="0" rtlCol="0" anchor="t">
              <a:spAutoFit/>
            </a:bodyPr>
            <a:lstStyle/>
            <a:p>
              <a:pPr>
                <a:lnSpc>
                  <a:spcPts val="2760"/>
                </a:lnSpc>
              </a:pPr>
              <a:r>
                <a:rPr lang="en-US" sz="2400">
                  <a:solidFill>
                    <a:srgbClr val="1836B2"/>
                  </a:solidFill>
                  <a:latin typeface="Open Sans Bold"/>
                </a:rPr>
                <a:t>Làm silde trình bày</a:t>
              </a:r>
            </a:p>
            <a:p>
              <a:pPr marL="0" lvl="0" indent="0">
                <a:lnSpc>
                  <a:spcPts val="2760"/>
                </a:lnSpc>
                <a:spcBef>
                  <a:spcPct val="0"/>
                </a:spcBef>
              </a:pPr>
              <a:endParaRPr lang="en-US" sz="2400">
                <a:solidFill>
                  <a:srgbClr val="1836B2"/>
                </a:solidFill>
                <a:latin typeface="Open Sans Bold"/>
              </a:endParaRPr>
            </a:p>
          </p:txBody>
        </p:sp>
        <p:sp>
          <p:nvSpPr>
            <p:cNvPr id="25" name="Freeform 25"/>
            <p:cNvSpPr/>
            <p:nvPr/>
          </p:nvSpPr>
          <p:spPr>
            <a:xfrm>
              <a:off x="10620094" y="4188172"/>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6" name="AutoShape 26"/>
            <p:cNvSpPr/>
            <p:nvPr/>
          </p:nvSpPr>
          <p:spPr>
            <a:xfrm>
              <a:off x="2136669" y="5116247"/>
              <a:ext cx="25269583" cy="7245"/>
            </a:xfrm>
            <a:prstGeom prst="line">
              <a:avLst/>
            </a:prstGeom>
            <a:ln w="12700" cap="flat">
              <a:solidFill>
                <a:srgbClr val="A6A6A6"/>
              </a:solidFill>
              <a:prstDash val="solid"/>
              <a:headEnd type="none" w="sm" len="sm"/>
              <a:tailEnd type="none" w="sm" len="sm"/>
            </a:ln>
          </p:spPr>
          <p:txBody>
            <a:bodyPr/>
            <a:lstStyle/>
            <a:p>
              <a:endParaRPr lang="vi-VN"/>
            </a:p>
          </p:txBody>
        </p:sp>
        <p:sp>
          <p:nvSpPr>
            <p:cNvPr id="27" name="AutoShape 27"/>
            <p:cNvSpPr/>
            <p:nvPr/>
          </p:nvSpPr>
          <p:spPr>
            <a:xfrm>
              <a:off x="2298905" y="10149863"/>
              <a:ext cx="24945111" cy="10686"/>
            </a:xfrm>
            <a:prstGeom prst="line">
              <a:avLst/>
            </a:prstGeom>
            <a:ln w="12700" cap="flat">
              <a:solidFill>
                <a:srgbClr val="A6A6A6"/>
              </a:solidFill>
              <a:prstDash val="solid"/>
              <a:headEnd type="none" w="sm" len="sm"/>
              <a:tailEnd type="none" w="sm" len="sm"/>
            </a:ln>
          </p:spPr>
          <p:txBody>
            <a:bodyPr/>
            <a:lstStyle/>
            <a:p>
              <a:endParaRPr lang="vi-VN"/>
            </a:p>
          </p:txBody>
        </p:sp>
        <p:sp>
          <p:nvSpPr>
            <p:cNvPr id="28" name="AutoShape 28"/>
            <p:cNvSpPr/>
            <p:nvPr/>
          </p:nvSpPr>
          <p:spPr>
            <a:xfrm>
              <a:off x="2266446" y="6374651"/>
              <a:ext cx="25010029" cy="7245"/>
            </a:xfrm>
            <a:prstGeom prst="line">
              <a:avLst/>
            </a:prstGeom>
            <a:ln w="12700" cap="flat">
              <a:solidFill>
                <a:srgbClr val="A6A6A6"/>
              </a:solidFill>
              <a:prstDash val="solid"/>
              <a:headEnd type="none" w="sm" len="sm"/>
              <a:tailEnd type="none" w="sm" len="sm"/>
            </a:ln>
          </p:spPr>
          <p:txBody>
            <a:bodyPr/>
            <a:lstStyle/>
            <a:p>
              <a:endParaRPr lang="vi-VN"/>
            </a:p>
          </p:txBody>
        </p:sp>
        <p:sp>
          <p:nvSpPr>
            <p:cNvPr id="29" name="AutoShape 29"/>
            <p:cNvSpPr/>
            <p:nvPr/>
          </p:nvSpPr>
          <p:spPr>
            <a:xfrm flipV="1">
              <a:off x="2266446" y="7633055"/>
              <a:ext cx="25010029" cy="7245"/>
            </a:xfrm>
            <a:prstGeom prst="line">
              <a:avLst/>
            </a:prstGeom>
            <a:ln w="12700" cap="flat">
              <a:solidFill>
                <a:srgbClr val="A6A6A6"/>
              </a:solidFill>
              <a:prstDash val="solid"/>
              <a:headEnd type="none" w="sm" len="sm"/>
              <a:tailEnd type="none" w="sm" len="sm"/>
            </a:ln>
          </p:spPr>
          <p:txBody>
            <a:bodyPr/>
            <a:lstStyle/>
            <a:p>
              <a:endParaRPr lang="vi-VN"/>
            </a:p>
          </p:txBody>
        </p:sp>
        <p:sp>
          <p:nvSpPr>
            <p:cNvPr id="30" name="AutoShape 30"/>
            <p:cNvSpPr/>
            <p:nvPr/>
          </p:nvSpPr>
          <p:spPr>
            <a:xfrm flipV="1">
              <a:off x="2266445" y="8891459"/>
              <a:ext cx="25010032" cy="7245"/>
            </a:xfrm>
            <a:prstGeom prst="line">
              <a:avLst/>
            </a:prstGeom>
            <a:ln w="12700" cap="flat">
              <a:solidFill>
                <a:srgbClr val="A6A6A6"/>
              </a:solidFill>
              <a:prstDash val="solid"/>
              <a:headEnd type="none" w="sm" len="sm"/>
              <a:tailEnd type="none" w="sm" len="sm"/>
            </a:ln>
          </p:spPr>
          <p:txBody>
            <a:bodyPr/>
            <a:lstStyle/>
            <a:p>
              <a:endParaRPr lang="vi-VN"/>
            </a:p>
          </p:txBody>
        </p:sp>
        <p:sp>
          <p:nvSpPr>
            <p:cNvPr id="31" name="AutoShape 31"/>
            <p:cNvSpPr/>
            <p:nvPr/>
          </p:nvSpPr>
          <p:spPr>
            <a:xfrm flipV="1">
              <a:off x="2266444" y="11411708"/>
              <a:ext cx="25010029" cy="7245"/>
            </a:xfrm>
            <a:prstGeom prst="line">
              <a:avLst/>
            </a:prstGeom>
            <a:ln w="12700" cap="flat">
              <a:solidFill>
                <a:srgbClr val="A6A6A6"/>
              </a:solidFill>
              <a:prstDash val="solid"/>
              <a:headEnd type="none" w="sm" len="sm"/>
              <a:tailEnd type="none" w="sm" len="sm"/>
            </a:ln>
          </p:spPr>
          <p:txBody>
            <a:bodyPr/>
            <a:lstStyle/>
            <a:p>
              <a:endParaRPr lang="vi-VN"/>
            </a:p>
          </p:txBody>
        </p:sp>
        <p:sp>
          <p:nvSpPr>
            <p:cNvPr id="32" name="AutoShape 32"/>
            <p:cNvSpPr/>
            <p:nvPr/>
          </p:nvSpPr>
          <p:spPr>
            <a:xfrm flipV="1">
              <a:off x="2266444" y="12330805"/>
              <a:ext cx="25010034" cy="7245"/>
            </a:xfrm>
            <a:prstGeom prst="line">
              <a:avLst/>
            </a:prstGeom>
            <a:ln w="12700" cap="flat">
              <a:solidFill>
                <a:srgbClr val="A6A6A6"/>
              </a:solidFill>
              <a:prstDash val="solid"/>
              <a:headEnd type="none" w="sm" len="sm"/>
              <a:tailEnd type="none" w="sm" len="sm"/>
            </a:ln>
          </p:spPr>
          <p:txBody>
            <a:bodyPr/>
            <a:lstStyle/>
            <a:p>
              <a:endParaRPr lang="vi-VN"/>
            </a:p>
          </p:txBody>
        </p:sp>
        <p:sp>
          <p:nvSpPr>
            <p:cNvPr id="33" name="Freeform 33"/>
            <p:cNvSpPr/>
            <p:nvPr/>
          </p:nvSpPr>
          <p:spPr>
            <a:xfrm>
              <a:off x="14429331" y="4206326"/>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4" name="Freeform 34"/>
            <p:cNvSpPr/>
            <p:nvPr/>
          </p:nvSpPr>
          <p:spPr>
            <a:xfrm>
              <a:off x="18238869" y="4206326"/>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5" name="Freeform 35"/>
            <p:cNvSpPr/>
            <p:nvPr/>
          </p:nvSpPr>
          <p:spPr>
            <a:xfrm>
              <a:off x="22048407" y="4206326"/>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6" name="Freeform 36"/>
            <p:cNvSpPr/>
            <p:nvPr/>
          </p:nvSpPr>
          <p:spPr>
            <a:xfrm>
              <a:off x="10620094" y="5441794"/>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7" name="Freeform 37"/>
            <p:cNvSpPr/>
            <p:nvPr/>
          </p:nvSpPr>
          <p:spPr>
            <a:xfrm>
              <a:off x="14429331" y="6632602"/>
              <a:ext cx="901238" cy="845525"/>
            </a:xfrm>
            <a:custGeom>
              <a:avLst/>
              <a:gdLst/>
              <a:ahLst/>
              <a:cxnLst/>
              <a:rect l="l" t="t" r="r" b="b"/>
              <a:pathLst>
                <a:path w="901238" h="845525">
                  <a:moveTo>
                    <a:pt x="0" y="0"/>
                  </a:moveTo>
                  <a:lnTo>
                    <a:pt x="901238" y="0"/>
                  </a:lnTo>
                  <a:lnTo>
                    <a:pt x="901238" y="845526"/>
                  </a:lnTo>
                  <a:lnTo>
                    <a:pt x="0" y="845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8" name="Freeform 38"/>
            <p:cNvSpPr/>
            <p:nvPr/>
          </p:nvSpPr>
          <p:spPr>
            <a:xfrm>
              <a:off x="10620094" y="8014184"/>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9" name="Freeform 39"/>
            <p:cNvSpPr/>
            <p:nvPr/>
          </p:nvSpPr>
          <p:spPr>
            <a:xfrm>
              <a:off x="14429331" y="9178437"/>
              <a:ext cx="901238" cy="845525"/>
            </a:xfrm>
            <a:custGeom>
              <a:avLst/>
              <a:gdLst/>
              <a:ahLst/>
              <a:cxnLst/>
              <a:rect l="l" t="t" r="r" b="b"/>
              <a:pathLst>
                <a:path w="901238" h="845525">
                  <a:moveTo>
                    <a:pt x="0" y="0"/>
                  </a:moveTo>
                  <a:lnTo>
                    <a:pt x="901238" y="0"/>
                  </a:lnTo>
                  <a:lnTo>
                    <a:pt x="901238" y="845526"/>
                  </a:lnTo>
                  <a:lnTo>
                    <a:pt x="0" y="8455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0" name="Freeform 40"/>
            <p:cNvSpPr/>
            <p:nvPr/>
          </p:nvSpPr>
          <p:spPr>
            <a:xfrm>
              <a:off x="18238869" y="10338819"/>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1" name="Freeform 41"/>
            <p:cNvSpPr/>
            <p:nvPr/>
          </p:nvSpPr>
          <p:spPr>
            <a:xfrm>
              <a:off x="10612079" y="11405358"/>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2" name="TextBox 42"/>
            <p:cNvSpPr txBox="1"/>
            <p:nvPr/>
          </p:nvSpPr>
          <p:spPr>
            <a:xfrm>
              <a:off x="2201761" y="9077866"/>
              <a:ext cx="4092179" cy="915670"/>
            </a:xfrm>
            <a:prstGeom prst="rect">
              <a:avLst/>
            </a:prstGeom>
          </p:spPr>
          <p:txBody>
            <a:bodyPr lIns="0" tIns="0" rIns="0" bIns="0" rtlCol="0" anchor="t">
              <a:spAutoFit/>
            </a:bodyPr>
            <a:lstStyle/>
            <a:p>
              <a:pPr marL="0" lvl="0" indent="0">
                <a:lnSpc>
                  <a:spcPts val="2760"/>
                </a:lnSpc>
                <a:spcBef>
                  <a:spcPct val="0"/>
                </a:spcBef>
              </a:pPr>
              <a:r>
                <a:rPr lang="en-US" sz="2400">
                  <a:solidFill>
                    <a:srgbClr val="1836B2"/>
                  </a:solidFill>
                  <a:latin typeface="Open Sans Bold"/>
                </a:rPr>
                <a:t>Thực nghiệm dựa trên VGG16</a:t>
              </a:r>
            </a:p>
          </p:txBody>
        </p:sp>
        <p:sp>
          <p:nvSpPr>
            <p:cNvPr id="43" name="Freeform 43"/>
            <p:cNvSpPr/>
            <p:nvPr/>
          </p:nvSpPr>
          <p:spPr>
            <a:xfrm>
              <a:off x="22048407" y="11415331"/>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4" name="TextBox 44"/>
            <p:cNvSpPr txBox="1"/>
            <p:nvPr/>
          </p:nvSpPr>
          <p:spPr>
            <a:xfrm>
              <a:off x="2207168" y="12635797"/>
              <a:ext cx="4104795" cy="458470"/>
            </a:xfrm>
            <a:prstGeom prst="rect">
              <a:avLst/>
            </a:prstGeom>
          </p:spPr>
          <p:txBody>
            <a:bodyPr lIns="0" tIns="0" rIns="0" bIns="0" rtlCol="0" anchor="t">
              <a:spAutoFit/>
            </a:bodyPr>
            <a:lstStyle/>
            <a:p>
              <a:pPr marL="0" lvl="0" indent="0">
                <a:lnSpc>
                  <a:spcPts val="2760"/>
                </a:lnSpc>
                <a:spcBef>
                  <a:spcPct val="0"/>
                </a:spcBef>
              </a:pPr>
              <a:r>
                <a:rPr lang="en-US" sz="2400">
                  <a:solidFill>
                    <a:srgbClr val="1836B2"/>
                  </a:solidFill>
                  <a:latin typeface="Open Sans Bold"/>
                </a:rPr>
                <a:t>Giao diện Demo</a:t>
              </a:r>
            </a:p>
          </p:txBody>
        </p:sp>
        <p:sp>
          <p:nvSpPr>
            <p:cNvPr id="45" name="Freeform 45"/>
            <p:cNvSpPr/>
            <p:nvPr/>
          </p:nvSpPr>
          <p:spPr>
            <a:xfrm>
              <a:off x="22048407" y="12616747"/>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6" name="Freeform 46"/>
            <p:cNvSpPr/>
            <p:nvPr/>
          </p:nvSpPr>
          <p:spPr>
            <a:xfrm>
              <a:off x="22003732" y="10338819"/>
              <a:ext cx="901238" cy="845525"/>
            </a:xfrm>
            <a:custGeom>
              <a:avLst/>
              <a:gdLst/>
              <a:ahLst/>
              <a:cxnLst/>
              <a:rect l="l" t="t" r="r" b="b"/>
              <a:pathLst>
                <a:path w="901238" h="845525">
                  <a:moveTo>
                    <a:pt x="0" y="0"/>
                  </a:moveTo>
                  <a:lnTo>
                    <a:pt x="901238" y="0"/>
                  </a:lnTo>
                  <a:lnTo>
                    <a:pt x="901238" y="845525"/>
                  </a:lnTo>
                  <a:lnTo>
                    <a:pt x="0" y="845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47" name="Freeform 47"/>
            <p:cNvSpPr/>
            <p:nvPr/>
          </p:nvSpPr>
          <p:spPr>
            <a:xfrm>
              <a:off x="23167468" y="11507965"/>
              <a:ext cx="1992693" cy="2064585"/>
            </a:xfrm>
            <a:custGeom>
              <a:avLst/>
              <a:gdLst/>
              <a:ahLst/>
              <a:cxnLst/>
              <a:rect l="l" t="t" r="r" b="b"/>
              <a:pathLst>
                <a:path w="1992693" h="2064585">
                  <a:moveTo>
                    <a:pt x="0" y="0"/>
                  </a:moveTo>
                  <a:lnTo>
                    <a:pt x="1992693" y="0"/>
                  </a:lnTo>
                  <a:lnTo>
                    <a:pt x="1992693" y="2064584"/>
                  </a:lnTo>
                  <a:lnTo>
                    <a:pt x="0" y="2064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48" name="TextBox 48"/>
            <p:cNvSpPr txBox="1"/>
            <p:nvPr/>
          </p:nvSpPr>
          <p:spPr>
            <a:xfrm>
              <a:off x="23974505" y="12079192"/>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5</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0"/>
            <a:ext cx="14117070" cy="1851466"/>
          </a:xfrm>
          <a:custGeom>
            <a:avLst/>
            <a:gdLst/>
            <a:ahLst/>
            <a:cxnLst/>
            <a:rect l="l" t="t" r="r" b="b"/>
            <a:pathLst>
              <a:path w="14117070" h="1851466">
                <a:moveTo>
                  <a:pt x="0" y="0"/>
                </a:moveTo>
                <a:lnTo>
                  <a:pt x="14117070" y="0"/>
                </a:lnTo>
                <a:lnTo>
                  <a:pt x="14117070" y="1851466"/>
                </a:lnTo>
                <a:lnTo>
                  <a:pt x="0" y="185146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grpSp>
        <p:nvGrpSpPr>
          <p:cNvPr id="3" name="Group 3"/>
          <p:cNvGrpSpPr/>
          <p:nvPr/>
        </p:nvGrpSpPr>
        <p:grpSpPr>
          <a:xfrm>
            <a:off x="1361479" y="1851466"/>
            <a:ext cx="15565042" cy="7099456"/>
            <a:chOff x="0" y="0"/>
            <a:chExt cx="20753389" cy="9465941"/>
          </a:xfrm>
        </p:grpSpPr>
        <p:sp>
          <p:nvSpPr>
            <p:cNvPr id="4" name="TextBox 4"/>
            <p:cNvSpPr txBox="1"/>
            <p:nvPr/>
          </p:nvSpPr>
          <p:spPr>
            <a:xfrm>
              <a:off x="0" y="1274865"/>
              <a:ext cx="20753389" cy="8191077"/>
            </a:xfrm>
            <a:prstGeom prst="rect">
              <a:avLst/>
            </a:prstGeom>
          </p:spPr>
          <p:txBody>
            <a:bodyPr lIns="0" tIns="0" rIns="0" bIns="0" rtlCol="0" anchor="t">
              <a:spAutoFit/>
            </a:bodyPr>
            <a:lstStyle/>
            <a:p>
              <a:pPr>
                <a:lnSpc>
                  <a:spcPts val="4480"/>
                </a:lnSpc>
              </a:pPr>
              <a:r>
                <a:rPr lang="en-US" sz="3200">
                  <a:solidFill>
                    <a:srgbClr val="000000"/>
                  </a:solidFill>
                  <a:latin typeface="Open Sans"/>
                </a:rPr>
                <a:t>[1]. </a:t>
              </a:r>
              <a:r>
                <a:rPr lang="en-US" sz="3200" u="sng">
                  <a:solidFill>
                    <a:srgbClr val="000000"/>
                  </a:solidFill>
                  <a:latin typeface="Open Sans"/>
                  <a:hlinkClick r:id="rId4" tooltip="https://en.wikipedia.org/wiki/CAPTCHA"/>
                </a:rPr>
                <a:t>https://en.wikipedia.org/wiki/CAPTCHA</a:t>
              </a:r>
            </a:p>
            <a:p>
              <a:pPr>
                <a:lnSpc>
                  <a:spcPts val="4480"/>
                </a:lnSpc>
              </a:pPr>
              <a:r>
                <a:rPr lang="en-US" sz="3200">
                  <a:solidFill>
                    <a:srgbClr val="000000"/>
                  </a:solidFill>
                  <a:latin typeface="Open Sans"/>
                </a:rPr>
                <a:t>[2]. </a:t>
              </a:r>
              <a:r>
                <a:rPr lang="en-US" sz="3200" u="sng">
                  <a:solidFill>
                    <a:srgbClr val="000000"/>
                  </a:solidFill>
                  <a:latin typeface="Open Sans"/>
                  <a:hlinkClick r:id="rId5" tooltip="https://keras.io/examples/vision/captcha_ocr/"/>
                </a:rPr>
                <a:t>https://keras.io/examples/vision/captcha_ocr/</a:t>
              </a:r>
            </a:p>
            <a:p>
              <a:pPr>
                <a:lnSpc>
                  <a:spcPts val="4480"/>
                </a:lnSpc>
              </a:pPr>
              <a:r>
                <a:rPr lang="en-US" sz="3200">
                  <a:solidFill>
                    <a:srgbClr val="000000"/>
                  </a:solidFill>
                  <a:latin typeface="Open Sans"/>
                </a:rPr>
                <a:t>[3]. </a:t>
              </a:r>
              <a:r>
                <a:rPr lang="en-US" sz="3200" u="sng">
                  <a:solidFill>
                    <a:srgbClr val="000000"/>
                  </a:solidFill>
                  <a:latin typeface="Open Sans"/>
                  <a:hlinkClick r:id="rId6" tooltip="https://www.kaggle.com/datasets/parsasam/captcha-dataset?fbclid=IwAR33mwEQzRg5U878b7SR4x9SHQXu_1ZfukSkn_d0uD6C-2kFq4mgWFGxZqA"/>
                </a:rPr>
                <a:t>https://www.kaggle.com/datasets/parsasam/captcha-dataset</a:t>
              </a:r>
            </a:p>
            <a:p>
              <a:pPr>
                <a:lnSpc>
                  <a:spcPts val="4480"/>
                </a:lnSpc>
              </a:pPr>
              <a:r>
                <a:rPr lang="en-US" sz="3200">
                  <a:solidFill>
                    <a:srgbClr val="000000"/>
                  </a:solidFill>
                  <a:latin typeface="Open Sans"/>
                </a:rPr>
                <a:t>[4]. </a:t>
              </a:r>
              <a:r>
                <a:rPr lang="en-US" sz="3200" u="sng">
                  <a:solidFill>
                    <a:srgbClr val="000000"/>
                  </a:solidFill>
                  <a:latin typeface="Open Sans"/>
                  <a:hlinkClick r:id="rId7" tooltip="https://en.wikipedia.org"/>
                </a:rPr>
                <a:t>https://en.wikipedia.org</a:t>
              </a:r>
            </a:p>
            <a:p>
              <a:pPr>
                <a:lnSpc>
                  <a:spcPts val="4480"/>
                </a:lnSpc>
              </a:pPr>
              <a:r>
                <a:rPr lang="en-US" sz="3200">
                  <a:solidFill>
                    <a:srgbClr val="000000"/>
                  </a:solidFill>
                  <a:latin typeface="Open Sans"/>
                </a:rPr>
                <a:t>[5]. </a:t>
              </a:r>
              <a:r>
                <a:rPr lang="en-US" sz="3200" u="sng">
                  <a:solidFill>
                    <a:srgbClr val="000000"/>
                  </a:solidFill>
                  <a:latin typeface="Open Sans"/>
                  <a:hlinkClick r:id="rId8" tooltip="https://topdev.vn/blog/thuat-toan-cnn-convolutional-neural-network/"/>
                </a:rPr>
                <a:t>https://topdev.vn/blog/thuat-toan-cnn-convolutional-neural-network/</a:t>
              </a:r>
            </a:p>
            <a:p>
              <a:pPr>
                <a:lnSpc>
                  <a:spcPts val="4480"/>
                </a:lnSpc>
              </a:pPr>
              <a:r>
                <a:rPr lang="en-US" sz="3200">
                  <a:solidFill>
                    <a:srgbClr val="000000"/>
                  </a:solidFill>
                  <a:latin typeface="Open Sans"/>
                </a:rPr>
                <a:t>[6]. </a:t>
              </a:r>
              <a:r>
                <a:rPr lang="en-US" sz="3200" u="sng">
                  <a:solidFill>
                    <a:srgbClr val="000000"/>
                  </a:solidFill>
                  <a:latin typeface="Open Sans"/>
                  <a:hlinkClick r:id="rId9" tooltip="https://www.tensorflow.org/guide/keras?hl=vi"/>
                </a:rPr>
                <a:t>https://www.tensorflow.org/guide/keras?hl=vi</a:t>
              </a:r>
            </a:p>
            <a:p>
              <a:pPr>
                <a:lnSpc>
                  <a:spcPts val="4480"/>
                </a:lnSpc>
              </a:pPr>
              <a:r>
                <a:rPr lang="en-US" sz="3200">
                  <a:solidFill>
                    <a:srgbClr val="000000"/>
                  </a:solidFill>
                  <a:latin typeface="Open Sans"/>
                </a:rPr>
                <a:t>[7]. </a:t>
              </a:r>
              <a:r>
                <a:rPr lang="en-US" sz="3200" u="sng">
                  <a:solidFill>
                    <a:srgbClr val="000000"/>
                  </a:solidFill>
                  <a:latin typeface="Open Sans"/>
                  <a:hlinkClick r:id="rId10" tooltip="https://paperswithcode.com/method/bilstm"/>
                </a:rPr>
                <a:t>https://paperswithcode.com/method/bilstm</a:t>
              </a:r>
            </a:p>
            <a:p>
              <a:pPr>
                <a:lnSpc>
                  <a:spcPts val="4480"/>
                </a:lnSpc>
              </a:pPr>
              <a:r>
                <a:rPr lang="en-US" sz="3200">
                  <a:solidFill>
                    <a:srgbClr val="000000"/>
                  </a:solidFill>
                  <a:latin typeface="Open Sans"/>
                </a:rPr>
                <a:t>[8]. </a:t>
              </a:r>
              <a:r>
                <a:rPr lang="en-US" sz="3200" u="sng">
                  <a:solidFill>
                    <a:srgbClr val="000000"/>
                  </a:solidFill>
                  <a:latin typeface="Open Sans"/>
                  <a:hlinkClick r:id="rId11" tooltip="https://en.wikipedia.org/wiki/Long_short-term_memory"/>
                </a:rPr>
                <a:t>https://en.wikipedia.org/wiki/Long_short-term_memory</a:t>
              </a:r>
            </a:p>
            <a:p>
              <a:pPr>
                <a:lnSpc>
                  <a:spcPts val="4480"/>
                </a:lnSpc>
              </a:pPr>
              <a:r>
                <a:rPr lang="en-US" sz="3200">
                  <a:solidFill>
                    <a:srgbClr val="000000"/>
                  </a:solidFill>
                  <a:latin typeface="Open Sans"/>
                </a:rPr>
                <a:t>[9]. </a:t>
              </a:r>
              <a:r>
                <a:rPr lang="en-US" sz="3200" u="sng">
                  <a:solidFill>
                    <a:srgbClr val="000000"/>
                  </a:solidFill>
                  <a:latin typeface="Open Sans"/>
                  <a:hlinkClick r:id="rId12" tooltip="https://viblo.asia/p/gioi-thieu-ve-connectionist-temporal-classification-ctc-phan-1-ORNZqj08l0n"/>
                </a:rPr>
                <a:t>https://viblo.asia/p/gioi-thieu-ve-connectionist-temporal-classification-ctc-phan-1-ORNZqj08l0n</a:t>
              </a:r>
            </a:p>
            <a:p>
              <a:pPr>
                <a:lnSpc>
                  <a:spcPts val="4480"/>
                </a:lnSpc>
              </a:pPr>
              <a:r>
                <a:rPr lang="en-US" sz="3200">
                  <a:solidFill>
                    <a:srgbClr val="000000"/>
                  </a:solidFill>
                  <a:latin typeface="Open Sans"/>
                </a:rPr>
                <a:t>[10] </a:t>
              </a:r>
              <a:r>
                <a:rPr lang="en-US" sz="3200" u="sng">
                  <a:solidFill>
                    <a:srgbClr val="000000"/>
                  </a:solidFill>
                  <a:latin typeface="Open Sans"/>
                  <a:hlinkClick r:id="rId13" tooltip="https://arxiv.org/abs/1409.1556"/>
                </a:rPr>
                <a:t>https://arxiv.org/abs/1409.1556</a:t>
              </a:r>
            </a:p>
          </p:txBody>
        </p:sp>
        <p:sp>
          <p:nvSpPr>
            <p:cNvPr id="5" name="TextBox 5"/>
            <p:cNvSpPr txBox="1"/>
            <p:nvPr/>
          </p:nvSpPr>
          <p:spPr>
            <a:xfrm>
              <a:off x="0" y="-57150"/>
              <a:ext cx="18066531" cy="775047"/>
            </a:xfrm>
            <a:prstGeom prst="rect">
              <a:avLst/>
            </a:prstGeom>
          </p:spPr>
          <p:txBody>
            <a:bodyPr lIns="0" tIns="0" rIns="0" bIns="0" rtlCol="0" anchor="t">
              <a:spAutoFit/>
            </a:bodyPr>
            <a:lstStyle/>
            <a:p>
              <a:pPr>
                <a:lnSpc>
                  <a:spcPts val="4998"/>
                </a:lnSpc>
              </a:pPr>
              <a:endParaRPr/>
            </a:p>
          </p:txBody>
        </p:sp>
      </p:grpSp>
      <p:grpSp>
        <p:nvGrpSpPr>
          <p:cNvPr id="6" name="Group 6"/>
          <p:cNvGrpSpPr/>
          <p:nvPr/>
        </p:nvGrpSpPr>
        <p:grpSpPr>
          <a:xfrm>
            <a:off x="0" y="0"/>
            <a:ext cx="12596289" cy="1652014"/>
            <a:chOff x="0" y="0"/>
            <a:chExt cx="16795052" cy="2202686"/>
          </a:xfrm>
        </p:grpSpPr>
        <p:sp>
          <p:nvSpPr>
            <p:cNvPr id="7" name="Freeform 7"/>
            <p:cNvSpPr/>
            <p:nvPr/>
          </p:nvSpPr>
          <p:spPr>
            <a:xfrm>
              <a:off x="0" y="0"/>
              <a:ext cx="16795052" cy="2202686"/>
            </a:xfrm>
            <a:custGeom>
              <a:avLst/>
              <a:gdLst/>
              <a:ahLst/>
              <a:cxnLst/>
              <a:rect l="l" t="t" r="r" b="b"/>
              <a:pathLst>
                <a:path w="16795052" h="2202686">
                  <a:moveTo>
                    <a:pt x="0" y="0"/>
                  </a:moveTo>
                  <a:lnTo>
                    <a:pt x="16795052" y="0"/>
                  </a:lnTo>
                  <a:lnTo>
                    <a:pt x="16795052" y="2202686"/>
                  </a:lnTo>
                  <a:lnTo>
                    <a:pt x="0" y="2202686"/>
                  </a:lnTo>
                  <a:lnTo>
                    <a:pt x="0" y="0"/>
                  </a:lnTo>
                  <a:close/>
                </a:path>
              </a:pathLst>
            </a:custGeom>
            <a:blipFill>
              <a:blip r:embed="rId2">
                <a:extLst>
                  <a:ext uri="{96DAC541-7B7A-43D3-8B79-37D633B846F1}">
                    <asvg:svgBlip xmlns:asvg="http://schemas.microsoft.com/office/drawing/2016/SVG/main" r:embed="rId3"/>
                  </a:ext>
                </a:extLst>
              </a:blip>
              <a:stretch>
                <a:fillRect t="-600" b="-600"/>
              </a:stretch>
            </a:blipFill>
          </p:spPr>
          <p:txBody>
            <a:bodyPr/>
            <a:lstStyle/>
            <a:p>
              <a:endParaRPr lang="vi-VN"/>
            </a:p>
          </p:txBody>
        </p:sp>
        <p:sp>
          <p:nvSpPr>
            <p:cNvPr id="8" name="TextBox 8"/>
            <p:cNvSpPr txBox="1"/>
            <p:nvPr/>
          </p:nvSpPr>
          <p:spPr>
            <a:xfrm>
              <a:off x="1371600" y="759290"/>
              <a:ext cx="14543725"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8. TÀI LIỆU THAM KHẢO</a:t>
              </a:r>
            </a:p>
          </p:txBody>
        </p:sp>
      </p:grpSp>
      <p:sp>
        <p:nvSpPr>
          <p:cNvPr id="9" name="Freeform 9"/>
          <p:cNvSpPr/>
          <p:nvPr/>
        </p:nvSpPr>
        <p:spPr>
          <a:xfrm rot="4808031">
            <a:off x="14313974" y="867847"/>
            <a:ext cx="6453533" cy="4686878"/>
          </a:xfrm>
          <a:custGeom>
            <a:avLst/>
            <a:gdLst/>
            <a:ahLst/>
            <a:cxnLst/>
            <a:rect l="l" t="t" r="r" b="b"/>
            <a:pathLst>
              <a:path w="6453533" h="4686878">
                <a:moveTo>
                  <a:pt x="0" y="0"/>
                </a:moveTo>
                <a:lnTo>
                  <a:pt x="6453533" y="0"/>
                </a:lnTo>
                <a:lnTo>
                  <a:pt x="6453533" y="4686878"/>
                </a:lnTo>
                <a:lnTo>
                  <a:pt x="0" y="4686878"/>
                </a:lnTo>
                <a:lnTo>
                  <a:pt x="0" y="0"/>
                </a:lnTo>
                <a:close/>
              </a:path>
            </a:pathLst>
          </a:custGeom>
          <a:blipFill>
            <a:blip r:embed="rId14"/>
            <a:stretch>
              <a:fillRect/>
            </a:stretch>
          </a:blipFill>
        </p:spPr>
        <p:txBody>
          <a:bodyPr/>
          <a:lstStyle/>
          <a:p>
            <a:endParaRPr lang="vi-VN"/>
          </a:p>
        </p:txBody>
      </p:sp>
      <p:grpSp>
        <p:nvGrpSpPr>
          <p:cNvPr id="10" name="Group 10"/>
          <p:cNvGrpSpPr/>
          <p:nvPr/>
        </p:nvGrpSpPr>
        <p:grpSpPr>
          <a:xfrm>
            <a:off x="16793480" y="8620566"/>
            <a:ext cx="1494520" cy="1548439"/>
            <a:chOff x="0" y="0"/>
            <a:chExt cx="1992693" cy="2064585"/>
          </a:xfrm>
        </p:grpSpPr>
        <p:sp>
          <p:nvSpPr>
            <p:cNvPr id="11" name="Freeform 11"/>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2" name="TextBox 12"/>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50</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353192" y="2200254"/>
            <a:ext cx="6323380" cy="5886492"/>
          </a:xfrm>
          <a:custGeom>
            <a:avLst/>
            <a:gdLst/>
            <a:ahLst/>
            <a:cxnLst/>
            <a:rect l="l" t="t" r="r" b="b"/>
            <a:pathLst>
              <a:path w="6323380" h="5886492">
                <a:moveTo>
                  <a:pt x="0" y="0"/>
                </a:moveTo>
                <a:lnTo>
                  <a:pt x="6323380" y="0"/>
                </a:lnTo>
                <a:lnTo>
                  <a:pt x="6323380" y="5886492"/>
                </a:lnTo>
                <a:lnTo>
                  <a:pt x="0" y="5886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611428" y="1283181"/>
            <a:ext cx="8281358" cy="8229600"/>
          </a:xfrm>
          <a:custGeom>
            <a:avLst/>
            <a:gdLst/>
            <a:ahLst/>
            <a:cxnLst/>
            <a:rect l="l" t="t" r="r" b="b"/>
            <a:pathLst>
              <a:path w="8281358" h="8229600">
                <a:moveTo>
                  <a:pt x="0" y="0"/>
                </a:moveTo>
                <a:lnTo>
                  <a:pt x="8281359" y="0"/>
                </a:lnTo>
                <a:lnTo>
                  <a:pt x="8281359" y="8229600"/>
                </a:lnTo>
                <a:lnTo>
                  <a:pt x="0" y="8229600"/>
                </a:lnTo>
                <a:lnTo>
                  <a:pt x="0" y="0"/>
                </a:lnTo>
                <a:close/>
              </a:path>
            </a:pathLst>
          </a:custGeom>
          <a:blipFill>
            <a:blip r:embed="rId4"/>
            <a:stretch>
              <a:fillRect/>
            </a:stretch>
          </a:blipFill>
        </p:spPr>
        <p:txBody>
          <a:bodyPr/>
          <a:lstStyle/>
          <a:p>
            <a:endParaRPr lang="vi-VN"/>
          </a:p>
        </p:txBody>
      </p:sp>
      <p:grpSp>
        <p:nvGrpSpPr>
          <p:cNvPr id="4" name="Group 4"/>
          <p:cNvGrpSpPr/>
          <p:nvPr/>
        </p:nvGrpSpPr>
        <p:grpSpPr>
          <a:xfrm>
            <a:off x="2230222" y="3086100"/>
            <a:ext cx="7662565" cy="3782605"/>
            <a:chOff x="0" y="0"/>
            <a:chExt cx="10216753" cy="5043474"/>
          </a:xfrm>
        </p:grpSpPr>
        <p:sp>
          <p:nvSpPr>
            <p:cNvPr id="5" name="TextBox 5"/>
            <p:cNvSpPr txBox="1"/>
            <p:nvPr/>
          </p:nvSpPr>
          <p:spPr>
            <a:xfrm>
              <a:off x="0" y="-304800"/>
              <a:ext cx="10216753" cy="3547534"/>
            </a:xfrm>
            <a:prstGeom prst="rect">
              <a:avLst/>
            </a:prstGeom>
          </p:spPr>
          <p:txBody>
            <a:bodyPr lIns="0" tIns="0" rIns="0" bIns="0" rtlCol="0" anchor="t">
              <a:spAutoFit/>
            </a:bodyPr>
            <a:lstStyle/>
            <a:p>
              <a:pPr algn="ctr">
                <a:lnSpc>
                  <a:spcPts val="22399"/>
                </a:lnSpc>
              </a:pPr>
              <a:r>
                <a:rPr lang="en-US" sz="15999" dirty="0">
                  <a:solidFill>
                    <a:srgbClr val="000000"/>
                  </a:solidFill>
                  <a:latin typeface="Moontime"/>
                </a:rPr>
                <a:t>Any question?</a:t>
              </a:r>
            </a:p>
          </p:txBody>
        </p:sp>
        <p:sp>
          <p:nvSpPr>
            <p:cNvPr id="6" name="TextBox 6"/>
            <p:cNvSpPr txBox="1"/>
            <p:nvPr/>
          </p:nvSpPr>
          <p:spPr>
            <a:xfrm>
              <a:off x="0" y="4162940"/>
              <a:ext cx="8412758" cy="880533"/>
            </a:xfrm>
            <a:prstGeom prst="rect">
              <a:avLst/>
            </a:prstGeom>
          </p:spPr>
          <p:txBody>
            <a:bodyPr lIns="0" tIns="0" rIns="0" bIns="0" rtlCol="0" anchor="t">
              <a:spAutoFit/>
            </a:bodyPr>
            <a:lstStyle/>
            <a:p>
              <a:pPr algn="ctr">
                <a:lnSpc>
                  <a:spcPts val="5599"/>
                </a:lnSpc>
              </a:pPr>
              <a:r>
                <a:rPr lang="en-US" sz="3999">
                  <a:solidFill>
                    <a:srgbClr val="000000"/>
                  </a:solidFill>
                  <a:latin typeface="Open Sans"/>
                </a:rPr>
                <a:t>Bạn có câu hỏi nào không?</a:t>
              </a:r>
            </a:p>
          </p:txBody>
        </p:sp>
      </p:grpSp>
      <p:grpSp>
        <p:nvGrpSpPr>
          <p:cNvPr id="7" name="Group 7"/>
          <p:cNvGrpSpPr/>
          <p:nvPr/>
        </p:nvGrpSpPr>
        <p:grpSpPr>
          <a:xfrm>
            <a:off x="16793480" y="8620566"/>
            <a:ext cx="1494520" cy="1548439"/>
            <a:chOff x="0" y="0"/>
            <a:chExt cx="1992693" cy="2064585"/>
          </a:xfrm>
        </p:grpSpPr>
        <p:sp>
          <p:nvSpPr>
            <p:cNvPr id="8" name="Freeform 8"/>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9" name="TextBox 9"/>
            <p:cNvSpPr txBox="1"/>
            <p:nvPr/>
          </p:nvSpPr>
          <p:spPr>
            <a:xfrm>
              <a:off x="531795" y="553926"/>
              <a:ext cx="929103"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51</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16778119" y="8762921"/>
            <a:ext cx="1494520" cy="1548439"/>
            <a:chOff x="0" y="0"/>
            <a:chExt cx="1992693" cy="2064585"/>
          </a:xfrm>
        </p:grpSpPr>
        <p:sp>
          <p:nvSpPr>
            <p:cNvPr id="3" name="Freeform 3"/>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TextBox 4"/>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6</a:t>
              </a:r>
            </a:p>
          </p:txBody>
        </p:sp>
      </p:grpSp>
      <p:grpSp>
        <p:nvGrpSpPr>
          <p:cNvPr id="5" name="Group 5"/>
          <p:cNvGrpSpPr/>
          <p:nvPr/>
        </p:nvGrpSpPr>
        <p:grpSpPr>
          <a:xfrm>
            <a:off x="3771685" y="-74897"/>
            <a:ext cx="13006434" cy="10361897"/>
            <a:chOff x="0" y="0"/>
            <a:chExt cx="17341912" cy="13815862"/>
          </a:xfrm>
        </p:grpSpPr>
        <p:sp>
          <p:nvSpPr>
            <p:cNvPr id="6" name="Freeform 6"/>
            <p:cNvSpPr/>
            <p:nvPr/>
          </p:nvSpPr>
          <p:spPr>
            <a:xfrm>
              <a:off x="5008433" y="0"/>
              <a:ext cx="12333479" cy="11870974"/>
            </a:xfrm>
            <a:custGeom>
              <a:avLst/>
              <a:gdLst/>
              <a:ahLst/>
              <a:cxnLst/>
              <a:rect l="l" t="t" r="r" b="b"/>
              <a:pathLst>
                <a:path w="12333479" h="11870974">
                  <a:moveTo>
                    <a:pt x="0" y="0"/>
                  </a:moveTo>
                  <a:lnTo>
                    <a:pt x="12333479" y="0"/>
                  </a:lnTo>
                  <a:lnTo>
                    <a:pt x="12333479" y="11870974"/>
                  </a:lnTo>
                  <a:lnTo>
                    <a:pt x="0" y="11870974"/>
                  </a:lnTo>
                  <a:lnTo>
                    <a:pt x="0" y="0"/>
                  </a:lnTo>
                  <a:close/>
                </a:path>
              </a:pathLst>
            </a:custGeom>
            <a:blipFill>
              <a:blip r:embed="rId4"/>
              <a:stretch>
                <a:fillRect/>
              </a:stretch>
            </a:blipFill>
          </p:spPr>
          <p:txBody>
            <a:bodyPr/>
            <a:lstStyle/>
            <a:p>
              <a:endParaRPr lang="vi-VN"/>
            </a:p>
          </p:txBody>
        </p:sp>
        <p:sp>
          <p:nvSpPr>
            <p:cNvPr id="7" name="Freeform 7"/>
            <p:cNvSpPr/>
            <p:nvPr/>
          </p:nvSpPr>
          <p:spPr>
            <a:xfrm>
              <a:off x="0" y="1944889"/>
              <a:ext cx="12333479" cy="11870974"/>
            </a:xfrm>
            <a:custGeom>
              <a:avLst/>
              <a:gdLst/>
              <a:ahLst/>
              <a:cxnLst/>
              <a:rect l="l" t="t" r="r" b="b"/>
              <a:pathLst>
                <a:path w="12333479" h="11870974">
                  <a:moveTo>
                    <a:pt x="0" y="0"/>
                  </a:moveTo>
                  <a:lnTo>
                    <a:pt x="12333479" y="0"/>
                  </a:lnTo>
                  <a:lnTo>
                    <a:pt x="12333479" y="11870973"/>
                  </a:lnTo>
                  <a:lnTo>
                    <a:pt x="0" y="11870973"/>
                  </a:lnTo>
                  <a:lnTo>
                    <a:pt x="0" y="0"/>
                  </a:lnTo>
                  <a:close/>
                </a:path>
              </a:pathLst>
            </a:custGeom>
            <a:blipFill>
              <a:blip r:embed="rId4"/>
              <a:stretch>
                <a:fillRect/>
              </a:stretch>
            </a:blipFill>
          </p:spPr>
          <p:txBody>
            <a:bodyPr/>
            <a:lstStyle/>
            <a:p>
              <a:endParaRPr lang="vi-VN"/>
            </a:p>
          </p:txBody>
        </p:sp>
      </p:grpSp>
      <p:sp>
        <p:nvSpPr>
          <p:cNvPr id="8" name="TextBox 8"/>
          <p:cNvSpPr txBox="1"/>
          <p:nvPr/>
        </p:nvSpPr>
        <p:spPr>
          <a:xfrm>
            <a:off x="2142705" y="3555367"/>
            <a:ext cx="14002589" cy="1588133"/>
          </a:xfrm>
          <a:prstGeom prst="rect">
            <a:avLst/>
          </a:prstGeom>
        </p:spPr>
        <p:txBody>
          <a:bodyPr lIns="0" tIns="0" rIns="0" bIns="0" rtlCol="0" anchor="t">
            <a:spAutoFit/>
          </a:bodyPr>
          <a:lstStyle/>
          <a:p>
            <a:pPr>
              <a:lnSpc>
                <a:spcPts val="13520"/>
              </a:lnSpc>
            </a:pPr>
            <a:r>
              <a:rPr lang="en-US" sz="8000" spc="1328">
                <a:solidFill>
                  <a:srgbClr val="22423D"/>
                </a:solidFill>
                <a:latin typeface="Open Sans"/>
              </a:rPr>
              <a:t>2. Giới thiệu bài toán</a:t>
            </a:r>
          </a:p>
        </p:txBody>
      </p:sp>
      <p:grpSp>
        <p:nvGrpSpPr>
          <p:cNvPr id="9" name="Group 9"/>
          <p:cNvGrpSpPr/>
          <p:nvPr/>
        </p:nvGrpSpPr>
        <p:grpSpPr>
          <a:xfrm>
            <a:off x="-450936" y="6499799"/>
            <a:ext cx="6032914" cy="5128219"/>
            <a:chOff x="0" y="0"/>
            <a:chExt cx="8043885" cy="6837625"/>
          </a:xfrm>
        </p:grpSpPr>
        <p:sp>
          <p:nvSpPr>
            <p:cNvPr id="10" name="Freeform 10"/>
            <p:cNvSpPr/>
            <p:nvPr/>
          </p:nvSpPr>
          <p:spPr>
            <a:xfrm rot="-1866966">
              <a:off x="1119626" y="675612"/>
              <a:ext cx="4142232" cy="5486400"/>
            </a:xfrm>
            <a:custGeom>
              <a:avLst/>
              <a:gdLst/>
              <a:ahLst/>
              <a:cxnLst/>
              <a:rect l="l" t="t" r="r" b="b"/>
              <a:pathLst>
                <a:path w="4142232" h="5486400">
                  <a:moveTo>
                    <a:pt x="0" y="0"/>
                  </a:moveTo>
                  <a:lnTo>
                    <a:pt x="4142232" y="0"/>
                  </a:lnTo>
                  <a:lnTo>
                    <a:pt x="4142232"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1" name="Freeform 11"/>
            <p:cNvSpPr/>
            <p:nvPr/>
          </p:nvSpPr>
          <p:spPr>
            <a:xfrm rot="997208">
              <a:off x="3203555" y="675612"/>
              <a:ext cx="4142232" cy="5486400"/>
            </a:xfrm>
            <a:custGeom>
              <a:avLst/>
              <a:gdLst/>
              <a:ahLst/>
              <a:cxnLst/>
              <a:rect l="l" t="t" r="r" b="b"/>
              <a:pathLst>
                <a:path w="4142232" h="5486400">
                  <a:moveTo>
                    <a:pt x="0" y="0"/>
                  </a:moveTo>
                  <a:lnTo>
                    <a:pt x="4142232" y="0"/>
                  </a:lnTo>
                  <a:lnTo>
                    <a:pt x="4142232"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597552" cy="1346641"/>
            <a:chOff x="0" y="0"/>
            <a:chExt cx="14130070" cy="1795522"/>
          </a:xfrm>
        </p:grpSpPr>
        <p:sp>
          <p:nvSpPr>
            <p:cNvPr id="3" name="Freeform 3"/>
            <p:cNvSpPr/>
            <p:nvPr/>
          </p:nvSpPr>
          <p:spPr>
            <a:xfrm>
              <a:off x="0" y="0"/>
              <a:ext cx="14130070" cy="1795522"/>
            </a:xfrm>
            <a:custGeom>
              <a:avLst/>
              <a:gdLst/>
              <a:ahLst/>
              <a:cxnLst/>
              <a:rect l="l" t="t" r="r" b="b"/>
              <a:pathLst>
                <a:path w="14130070" h="1795522">
                  <a:moveTo>
                    <a:pt x="0" y="0"/>
                  </a:moveTo>
                  <a:lnTo>
                    <a:pt x="14130070" y="0"/>
                  </a:lnTo>
                  <a:lnTo>
                    <a:pt x="14130070"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t="-2225" b="-2225"/>
              </a:stretch>
            </a:blipFill>
          </p:spPr>
          <p:txBody>
            <a:bodyPr/>
            <a:lstStyle/>
            <a:p>
              <a:endParaRPr lang="vi-VN"/>
            </a:p>
          </p:txBody>
        </p:sp>
        <p:sp>
          <p:nvSpPr>
            <p:cNvPr id="4" name="TextBox 4"/>
            <p:cNvSpPr txBox="1"/>
            <p:nvPr/>
          </p:nvSpPr>
          <p:spPr>
            <a:xfrm>
              <a:off x="1377540" y="634871"/>
              <a:ext cx="8110462"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2.GIỚI THIỆU BÀI TOÁN</a:t>
              </a:r>
            </a:p>
          </p:txBody>
        </p:sp>
      </p:grpSp>
      <p:grpSp>
        <p:nvGrpSpPr>
          <p:cNvPr id="5" name="Group 5"/>
          <p:cNvGrpSpPr/>
          <p:nvPr/>
        </p:nvGrpSpPr>
        <p:grpSpPr>
          <a:xfrm>
            <a:off x="16793480" y="8620566"/>
            <a:ext cx="1494520" cy="1548439"/>
            <a:chOff x="0" y="0"/>
            <a:chExt cx="1992693" cy="2064585"/>
          </a:xfrm>
        </p:grpSpPr>
        <p:sp>
          <p:nvSpPr>
            <p:cNvPr id="6" name="Freeform 6"/>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7</a:t>
              </a:r>
            </a:p>
          </p:txBody>
        </p:sp>
      </p:grpSp>
      <p:sp>
        <p:nvSpPr>
          <p:cNvPr id="8" name="Freeform 8"/>
          <p:cNvSpPr/>
          <p:nvPr/>
        </p:nvSpPr>
        <p:spPr>
          <a:xfrm>
            <a:off x="72199" y="6563166"/>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6">
              <a:alphaModFix amt="53000"/>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9" name="Group 9"/>
          <p:cNvGrpSpPr/>
          <p:nvPr/>
        </p:nvGrpSpPr>
        <p:grpSpPr>
          <a:xfrm>
            <a:off x="1295417" y="1998103"/>
            <a:ext cx="15697166" cy="6278880"/>
            <a:chOff x="0" y="0"/>
            <a:chExt cx="20929554" cy="8371840"/>
          </a:xfrm>
        </p:grpSpPr>
        <p:sp>
          <p:nvSpPr>
            <p:cNvPr id="10" name="TextBox 10"/>
            <p:cNvSpPr txBox="1"/>
            <p:nvPr/>
          </p:nvSpPr>
          <p:spPr>
            <a:xfrm>
              <a:off x="0" y="38100"/>
              <a:ext cx="5108952" cy="766233"/>
            </a:xfrm>
            <a:prstGeom prst="rect">
              <a:avLst/>
            </a:prstGeom>
          </p:spPr>
          <p:txBody>
            <a:bodyPr lIns="0" tIns="0" rIns="0" bIns="0" rtlCol="0" anchor="t">
              <a:spAutoFit/>
            </a:bodyPr>
            <a:lstStyle/>
            <a:p>
              <a:pPr marL="0" lvl="0" indent="0" algn="l">
                <a:lnSpc>
                  <a:spcPts val="4399"/>
                </a:lnSpc>
                <a:spcBef>
                  <a:spcPct val="0"/>
                </a:spcBef>
              </a:pPr>
              <a:r>
                <a:rPr lang="en-US" sz="3999">
                  <a:solidFill>
                    <a:srgbClr val="000000"/>
                  </a:solidFill>
                  <a:latin typeface="Open Sans Bold"/>
                </a:rPr>
                <a:t>Tổng quan</a:t>
              </a:r>
            </a:p>
          </p:txBody>
        </p:sp>
        <p:sp>
          <p:nvSpPr>
            <p:cNvPr id="11" name="TextBox 11"/>
            <p:cNvSpPr txBox="1"/>
            <p:nvPr/>
          </p:nvSpPr>
          <p:spPr>
            <a:xfrm>
              <a:off x="0" y="1648883"/>
              <a:ext cx="20929554" cy="6722957"/>
            </a:xfrm>
            <a:prstGeom prst="rect">
              <a:avLst/>
            </a:prstGeom>
          </p:spPr>
          <p:txBody>
            <a:bodyPr lIns="0" tIns="0" rIns="0" bIns="0" rtlCol="0" anchor="t">
              <a:spAutoFit/>
            </a:bodyPr>
            <a:lstStyle/>
            <a:p>
              <a:pPr marL="690881" lvl="1" indent="-345440">
                <a:lnSpc>
                  <a:spcPts val="4000"/>
                </a:lnSpc>
                <a:buFont typeface="Arial"/>
                <a:buChar char="•"/>
              </a:pPr>
              <a:r>
                <a:rPr lang="en-US" sz="3200" spc="531">
                  <a:solidFill>
                    <a:srgbClr val="22423D"/>
                  </a:solidFill>
                  <a:latin typeface="Open Sans"/>
                </a:rPr>
                <a:t>Bảo mật thông tin và an toàn người dùng khỏi những cuộc tấn công của </a:t>
              </a:r>
              <a:r>
                <a:rPr lang="en-US" sz="3200" spc="531">
                  <a:solidFill>
                    <a:srgbClr val="22423D"/>
                  </a:solidFill>
                  <a:latin typeface="Open Sans Bold"/>
                </a:rPr>
                <a:t>robot</a:t>
              </a:r>
              <a:r>
                <a:rPr lang="en-US" sz="3200" spc="531">
                  <a:solidFill>
                    <a:srgbClr val="22423D"/>
                  </a:solidFill>
                  <a:latin typeface="Open Sans"/>
                </a:rPr>
                <a:t>, </a:t>
              </a:r>
              <a:r>
                <a:rPr lang="en-US" sz="3200" spc="531">
                  <a:solidFill>
                    <a:srgbClr val="22423D"/>
                  </a:solidFill>
                  <a:latin typeface="Open Sans Bold"/>
                </a:rPr>
                <a:t>thư rác </a:t>
              </a:r>
              <a:r>
                <a:rPr lang="en-US" sz="3200" spc="531">
                  <a:solidFill>
                    <a:srgbClr val="22423D"/>
                  </a:solidFill>
                  <a:latin typeface="Open Sans"/>
                </a:rPr>
                <a:t>(spam) và </a:t>
              </a:r>
              <a:r>
                <a:rPr lang="en-US" sz="3200" spc="531">
                  <a:solidFill>
                    <a:srgbClr val="22423D"/>
                  </a:solidFill>
                  <a:latin typeface="Open Sans Bold"/>
                </a:rPr>
                <a:t>phần mềm độc hại</a:t>
              </a:r>
            </a:p>
            <a:p>
              <a:pPr>
                <a:lnSpc>
                  <a:spcPts val="4000"/>
                </a:lnSpc>
              </a:pPr>
              <a:endParaRPr lang="en-US" sz="3200" spc="531">
                <a:solidFill>
                  <a:srgbClr val="22423D"/>
                </a:solidFill>
                <a:latin typeface="Open Sans Bold"/>
              </a:endParaRPr>
            </a:p>
            <a:p>
              <a:pPr marL="690881" lvl="1" indent="-345440">
                <a:lnSpc>
                  <a:spcPts val="4000"/>
                </a:lnSpc>
                <a:buFont typeface="Arial"/>
                <a:buChar char="•"/>
              </a:pPr>
              <a:r>
                <a:rPr lang="en-US" sz="3200" spc="531">
                  <a:solidFill>
                    <a:srgbClr val="22423D"/>
                  </a:solidFill>
                  <a:latin typeface="Open Sans"/>
                </a:rPr>
                <a:t>Bảo mật bằng cách đưa ra những câu hỏi hoặc yêu cầu </a:t>
              </a:r>
              <a:r>
                <a:rPr lang="en-US" sz="3200" spc="531">
                  <a:solidFill>
                    <a:srgbClr val="22423D"/>
                  </a:solidFill>
                  <a:latin typeface="Open Sans Bold"/>
                </a:rPr>
                <a:t>đơn giản</a:t>
              </a:r>
              <a:r>
                <a:rPr lang="en-US" sz="3200" spc="531">
                  <a:solidFill>
                    <a:srgbClr val="22423D"/>
                  </a:solidFill>
                  <a:latin typeface="Open Sans"/>
                </a:rPr>
                <a:t> với người sử dụng, mà các chương trình máy tính hoặc robot </a:t>
              </a:r>
              <a:r>
                <a:rPr lang="en-US" sz="3200" spc="531">
                  <a:solidFill>
                    <a:srgbClr val="22423D"/>
                  </a:solidFill>
                  <a:latin typeface="Open Sans Bold"/>
                </a:rPr>
                <a:t>khó</a:t>
              </a:r>
              <a:r>
                <a:rPr lang="en-US" sz="3200" spc="531">
                  <a:solidFill>
                    <a:srgbClr val="22423D"/>
                  </a:solidFill>
                  <a:latin typeface="Open Sans"/>
                </a:rPr>
                <a:t> trả lời</a:t>
              </a:r>
            </a:p>
            <a:p>
              <a:pPr>
                <a:lnSpc>
                  <a:spcPts val="4000"/>
                </a:lnSpc>
              </a:pPr>
              <a:endParaRPr lang="en-US" sz="3200" spc="531">
                <a:solidFill>
                  <a:srgbClr val="22423D"/>
                </a:solidFill>
                <a:latin typeface="Open Sans"/>
              </a:endParaRPr>
            </a:p>
            <a:p>
              <a:pPr marL="690881" lvl="1" indent="-345440">
                <a:lnSpc>
                  <a:spcPts val="4000"/>
                </a:lnSpc>
                <a:buFont typeface="Arial"/>
                <a:buChar char="•"/>
              </a:pPr>
              <a:r>
                <a:rPr lang="en-US" sz="3200" spc="531">
                  <a:solidFill>
                    <a:srgbClr val="22423D"/>
                  </a:solidFill>
                  <a:latin typeface="Open Sans"/>
                </a:rPr>
                <a:t>Mục đích nhằm xác thực đối tượng đang truy cập là con người</a:t>
              </a:r>
              <a:r>
                <a:rPr lang="en-US" sz="3200" spc="531">
                  <a:solidFill>
                    <a:srgbClr val="22423D"/>
                  </a:solidFill>
                  <a:latin typeface="Open Sans Bold"/>
                </a:rPr>
                <a:t> thực sự</a:t>
              </a:r>
              <a:r>
                <a:rPr lang="en-US" sz="3200" spc="531">
                  <a:solidFill>
                    <a:srgbClr val="22423D"/>
                  </a:solidFill>
                  <a:latin typeface="Open Sans"/>
                </a:rPr>
                <a:t>.</a:t>
              </a:r>
            </a:p>
            <a:p>
              <a:pPr>
                <a:lnSpc>
                  <a:spcPts val="4000"/>
                </a:lnSpc>
              </a:pPr>
              <a:endParaRPr lang="en-US" sz="3200" spc="531">
                <a:solidFill>
                  <a:srgbClr val="22423D"/>
                </a:solidFill>
                <a:latin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597552" cy="1346641"/>
            <a:chOff x="0" y="0"/>
            <a:chExt cx="14130070" cy="1795522"/>
          </a:xfrm>
        </p:grpSpPr>
        <p:sp>
          <p:nvSpPr>
            <p:cNvPr id="3" name="Freeform 3"/>
            <p:cNvSpPr/>
            <p:nvPr/>
          </p:nvSpPr>
          <p:spPr>
            <a:xfrm>
              <a:off x="0" y="0"/>
              <a:ext cx="14130070" cy="1795522"/>
            </a:xfrm>
            <a:custGeom>
              <a:avLst/>
              <a:gdLst/>
              <a:ahLst/>
              <a:cxnLst/>
              <a:rect l="l" t="t" r="r" b="b"/>
              <a:pathLst>
                <a:path w="14130070" h="1795522">
                  <a:moveTo>
                    <a:pt x="0" y="0"/>
                  </a:moveTo>
                  <a:lnTo>
                    <a:pt x="14130070" y="0"/>
                  </a:lnTo>
                  <a:lnTo>
                    <a:pt x="14130070"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t="-2225" b="-2225"/>
              </a:stretch>
            </a:blipFill>
          </p:spPr>
          <p:txBody>
            <a:bodyPr/>
            <a:lstStyle/>
            <a:p>
              <a:endParaRPr lang="vi-VN"/>
            </a:p>
          </p:txBody>
        </p:sp>
        <p:sp>
          <p:nvSpPr>
            <p:cNvPr id="4" name="TextBox 4"/>
            <p:cNvSpPr txBox="1"/>
            <p:nvPr/>
          </p:nvSpPr>
          <p:spPr>
            <a:xfrm>
              <a:off x="1377540" y="634871"/>
              <a:ext cx="8110462"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2.GIỚI THIỆU BÀI TOÁN</a:t>
              </a:r>
            </a:p>
          </p:txBody>
        </p:sp>
      </p:grpSp>
      <p:grpSp>
        <p:nvGrpSpPr>
          <p:cNvPr id="5" name="Group 5"/>
          <p:cNvGrpSpPr/>
          <p:nvPr/>
        </p:nvGrpSpPr>
        <p:grpSpPr>
          <a:xfrm>
            <a:off x="16793480" y="8620566"/>
            <a:ext cx="1494520" cy="1548439"/>
            <a:chOff x="0" y="0"/>
            <a:chExt cx="1992693" cy="2064585"/>
          </a:xfrm>
        </p:grpSpPr>
        <p:sp>
          <p:nvSpPr>
            <p:cNvPr id="6" name="Freeform 6"/>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8</a:t>
              </a:r>
            </a:p>
          </p:txBody>
        </p:sp>
      </p:grpSp>
      <p:sp>
        <p:nvSpPr>
          <p:cNvPr id="8" name="Freeform 8"/>
          <p:cNvSpPr/>
          <p:nvPr/>
        </p:nvSpPr>
        <p:spPr>
          <a:xfrm>
            <a:off x="13459008" y="7215870"/>
            <a:ext cx="3133806" cy="3071130"/>
          </a:xfrm>
          <a:custGeom>
            <a:avLst/>
            <a:gdLst/>
            <a:ahLst/>
            <a:cxnLst/>
            <a:rect l="l" t="t" r="r" b="b"/>
            <a:pathLst>
              <a:path w="3133806" h="3071130">
                <a:moveTo>
                  <a:pt x="0" y="0"/>
                </a:moveTo>
                <a:lnTo>
                  <a:pt x="3133806" y="0"/>
                </a:lnTo>
                <a:lnTo>
                  <a:pt x="3133806" y="3071130"/>
                </a:lnTo>
                <a:lnTo>
                  <a:pt x="0" y="3071130"/>
                </a:lnTo>
                <a:lnTo>
                  <a:pt x="0" y="0"/>
                </a:lnTo>
                <a:close/>
              </a:path>
            </a:pathLst>
          </a:custGeom>
          <a:blipFill>
            <a:blip r:embed="rId6">
              <a:alphaModFix amt="57000"/>
              <a:extLst>
                <a:ext uri="{96DAC541-7B7A-43D3-8B79-37D633B846F1}">
                  <asvg:svgBlip xmlns:asvg="http://schemas.microsoft.com/office/drawing/2016/SVG/main" r:embed="rId7"/>
                </a:ext>
              </a:extLst>
            </a:blip>
            <a:stretch>
              <a:fillRect/>
            </a:stretch>
          </a:blipFill>
        </p:spPr>
        <p:txBody>
          <a:bodyPr/>
          <a:lstStyle/>
          <a:p>
            <a:endParaRPr lang="vi-VN"/>
          </a:p>
        </p:txBody>
      </p:sp>
      <p:sp>
        <p:nvSpPr>
          <p:cNvPr id="9" name="TextBox 9"/>
          <p:cNvSpPr txBox="1"/>
          <p:nvPr/>
        </p:nvSpPr>
        <p:spPr>
          <a:xfrm>
            <a:off x="1295417" y="1724563"/>
            <a:ext cx="3831714" cy="565150"/>
          </a:xfrm>
          <a:prstGeom prst="rect">
            <a:avLst/>
          </a:prstGeom>
        </p:spPr>
        <p:txBody>
          <a:bodyPr lIns="0" tIns="0" rIns="0" bIns="0" rtlCol="0" anchor="t">
            <a:spAutoFit/>
          </a:bodyPr>
          <a:lstStyle/>
          <a:p>
            <a:pPr marL="0" lvl="0" indent="0" algn="l">
              <a:lnSpc>
                <a:spcPts val="4399"/>
              </a:lnSpc>
              <a:spcBef>
                <a:spcPct val="0"/>
              </a:spcBef>
            </a:pPr>
            <a:r>
              <a:rPr lang="en-US" sz="3999">
                <a:solidFill>
                  <a:srgbClr val="000000"/>
                </a:solidFill>
                <a:latin typeface="Open Sans Bold"/>
              </a:rPr>
              <a:t>Tổng quan</a:t>
            </a:r>
          </a:p>
        </p:txBody>
      </p:sp>
      <p:sp>
        <p:nvSpPr>
          <p:cNvPr id="10" name="TextBox 10"/>
          <p:cNvSpPr txBox="1"/>
          <p:nvPr/>
        </p:nvSpPr>
        <p:spPr>
          <a:xfrm>
            <a:off x="1782861" y="3335027"/>
            <a:ext cx="14722278" cy="3597895"/>
          </a:xfrm>
          <a:prstGeom prst="rect">
            <a:avLst/>
          </a:prstGeom>
        </p:spPr>
        <p:txBody>
          <a:bodyPr lIns="0" tIns="0" rIns="0" bIns="0" rtlCol="0" anchor="t">
            <a:spAutoFit/>
          </a:bodyPr>
          <a:lstStyle/>
          <a:p>
            <a:pPr marL="690881" lvl="1" indent="-345440">
              <a:lnSpc>
                <a:spcPts val="4000"/>
              </a:lnSpc>
              <a:buFont typeface="Arial"/>
              <a:buChar char="•"/>
            </a:pPr>
            <a:r>
              <a:rPr lang="en-US" sz="3200" spc="531">
                <a:solidFill>
                  <a:srgbClr val="22423D"/>
                </a:solidFill>
                <a:latin typeface="Open Sans"/>
              </a:rPr>
              <a:t>Mục tiêu của đồ án: thử nghiệm với các </a:t>
            </a:r>
            <a:r>
              <a:rPr lang="en-US" sz="3200" spc="531">
                <a:solidFill>
                  <a:srgbClr val="22423D"/>
                </a:solidFill>
                <a:latin typeface="Open Sans Bold"/>
              </a:rPr>
              <a:t>kiến trúc chứa CNN</a:t>
            </a:r>
            <a:r>
              <a:rPr lang="en-US" sz="3200" spc="531">
                <a:solidFill>
                  <a:srgbClr val="22423D"/>
                </a:solidFill>
                <a:latin typeface="Open Sans"/>
              </a:rPr>
              <a:t> khác nhau nhằm tìm ra mô hình dự đoán tốt nhất</a:t>
            </a:r>
          </a:p>
          <a:p>
            <a:pPr>
              <a:lnSpc>
                <a:spcPts val="4000"/>
              </a:lnSpc>
            </a:pPr>
            <a:endParaRPr lang="en-US" sz="3200" spc="531">
              <a:solidFill>
                <a:srgbClr val="22423D"/>
              </a:solidFill>
              <a:latin typeface="Open Sans"/>
            </a:endParaRPr>
          </a:p>
          <a:p>
            <a:pPr marL="690881" lvl="1" indent="-345440">
              <a:lnSpc>
                <a:spcPts val="4000"/>
              </a:lnSpc>
              <a:buFont typeface="Arial"/>
              <a:buChar char="•"/>
            </a:pPr>
            <a:r>
              <a:rPr lang="en-US" sz="3200" spc="531">
                <a:solidFill>
                  <a:srgbClr val="22423D"/>
                </a:solidFill>
                <a:latin typeface="Open Sans"/>
              </a:rPr>
              <a:t>Mô tả bài toán:</a:t>
            </a:r>
          </a:p>
          <a:p>
            <a:pPr marL="1381761" lvl="2" indent="-460587">
              <a:lnSpc>
                <a:spcPts val="4000"/>
              </a:lnSpc>
              <a:buFont typeface="Arial"/>
              <a:buChar char="⚬"/>
            </a:pPr>
            <a:r>
              <a:rPr lang="en-US" sz="3200" spc="531">
                <a:solidFill>
                  <a:srgbClr val="22423D"/>
                </a:solidFill>
                <a:latin typeface="Open Sans Bold"/>
              </a:rPr>
              <a:t>Input</a:t>
            </a:r>
            <a:r>
              <a:rPr lang="en-US" sz="3200" spc="531">
                <a:solidFill>
                  <a:srgbClr val="22423D"/>
                </a:solidFill>
                <a:latin typeface="Open Sans"/>
              </a:rPr>
              <a:t>: Một ảnh Captcha văn bản</a:t>
            </a:r>
          </a:p>
          <a:p>
            <a:pPr marL="1381761" lvl="2" indent="-460587">
              <a:lnSpc>
                <a:spcPts val="4000"/>
              </a:lnSpc>
              <a:buFont typeface="Arial"/>
              <a:buChar char="⚬"/>
            </a:pPr>
            <a:r>
              <a:rPr lang="en-US" sz="3200" spc="531">
                <a:solidFill>
                  <a:srgbClr val="22423D"/>
                </a:solidFill>
                <a:latin typeface="Open Sans Bold"/>
              </a:rPr>
              <a:t>Output</a:t>
            </a:r>
            <a:r>
              <a:rPr lang="en-US" sz="3200" spc="531">
                <a:solidFill>
                  <a:srgbClr val="22423D"/>
                </a:solidFill>
                <a:latin typeface="Open Sans"/>
              </a:rPr>
              <a:t>: Một đoạn text chứa nội dung trong ảnh</a:t>
            </a:r>
          </a:p>
          <a:p>
            <a:pPr>
              <a:lnSpc>
                <a:spcPts val="4505"/>
              </a:lnSpc>
            </a:pPr>
            <a:endParaRPr lang="en-US" sz="3200" spc="531">
              <a:solidFill>
                <a:srgbClr val="22423D"/>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597552" cy="1346641"/>
            <a:chOff x="0" y="0"/>
            <a:chExt cx="14130070" cy="1795522"/>
          </a:xfrm>
        </p:grpSpPr>
        <p:sp>
          <p:nvSpPr>
            <p:cNvPr id="3" name="Freeform 3"/>
            <p:cNvSpPr/>
            <p:nvPr/>
          </p:nvSpPr>
          <p:spPr>
            <a:xfrm>
              <a:off x="0" y="0"/>
              <a:ext cx="14130070" cy="1795522"/>
            </a:xfrm>
            <a:custGeom>
              <a:avLst/>
              <a:gdLst/>
              <a:ahLst/>
              <a:cxnLst/>
              <a:rect l="l" t="t" r="r" b="b"/>
              <a:pathLst>
                <a:path w="14130070" h="1795522">
                  <a:moveTo>
                    <a:pt x="0" y="0"/>
                  </a:moveTo>
                  <a:lnTo>
                    <a:pt x="14130070" y="0"/>
                  </a:lnTo>
                  <a:lnTo>
                    <a:pt x="14130070" y="1795522"/>
                  </a:lnTo>
                  <a:lnTo>
                    <a:pt x="0" y="1795522"/>
                  </a:lnTo>
                  <a:lnTo>
                    <a:pt x="0" y="0"/>
                  </a:lnTo>
                  <a:close/>
                </a:path>
              </a:pathLst>
            </a:custGeom>
            <a:blipFill>
              <a:blip r:embed="rId2">
                <a:extLst>
                  <a:ext uri="{96DAC541-7B7A-43D3-8B79-37D633B846F1}">
                    <asvg:svgBlip xmlns:asvg="http://schemas.microsoft.com/office/drawing/2016/SVG/main" r:embed="rId3"/>
                  </a:ext>
                </a:extLst>
              </a:blip>
              <a:stretch>
                <a:fillRect t="-2225" b="-2225"/>
              </a:stretch>
            </a:blipFill>
          </p:spPr>
          <p:txBody>
            <a:bodyPr/>
            <a:lstStyle/>
            <a:p>
              <a:endParaRPr lang="vi-VN"/>
            </a:p>
          </p:txBody>
        </p:sp>
        <p:sp>
          <p:nvSpPr>
            <p:cNvPr id="4" name="TextBox 4"/>
            <p:cNvSpPr txBox="1"/>
            <p:nvPr/>
          </p:nvSpPr>
          <p:spPr>
            <a:xfrm>
              <a:off x="1377540" y="634871"/>
              <a:ext cx="8110462" cy="665057"/>
            </a:xfrm>
            <a:prstGeom prst="rect">
              <a:avLst/>
            </a:prstGeom>
          </p:spPr>
          <p:txBody>
            <a:bodyPr lIns="0" tIns="0" rIns="0" bIns="0" rtlCol="0" anchor="t">
              <a:spAutoFit/>
            </a:bodyPr>
            <a:lstStyle/>
            <a:p>
              <a:pPr>
                <a:lnSpc>
                  <a:spcPts val="4000"/>
                </a:lnSpc>
              </a:pPr>
              <a:r>
                <a:rPr lang="en-US" sz="3200" spc="531">
                  <a:solidFill>
                    <a:srgbClr val="000000"/>
                  </a:solidFill>
                  <a:latin typeface="Open Sans Bold"/>
                </a:rPr>
                <a:t>2.GIỚI THIỆU BÀI TOÁN</a:t>
              </a:r>
            </a:p>
          </p:txBody>
        </p:sp>
      </p:grpSp>
      <p:grpSp>
        <p:nvGrpSpPr>
          <p:cNvPr id="5" name="Group 5"/>
          <p:cNvGrpSpPr/>
          <p:nvPr/>
        </p:nvGrpSpPr>
        <p:grpSpPr>
          <a:xfrm>
            <a:off x="16793480" y="8620566"/>
            <a:ext cx="1494520" cy="1548439"/>
            <a:chOff x="0" y="0"/>
            <a:chExt cx="1992693" cy="2064585"/>
          </a:xfrm>
        </p:grpSpPr>
        <p:sp>
          <p:nvSpPr>
            <p:cNvPr id="6" name="Freeform 6"/>
            <p:cNvSpPr/>
            <p:nvPr/>
          </p:nvSpPr>
          <p:spPr>
            <a:xfrm>
              <a:off x="0" y="0"/>
              <a:ext cx="1992693" cy="2064585"/>
            </a:xfrm>
            <a:custGeom>
              <a:avLst/>
              <a:gdLst/>
              <a:ahLst/>
              <a:cxnLst/>
              <a:rect l="l" t="t" r="r" b="b"/>
              <a:pathLst>
                <a:path w="1992693" h="2064585">
                  <a:moveTo>
                    <a:pt x="0" y="0"/>
                  </a:moveTo>
                  <a:lnTo>
                    <a:pt x="1992693" y="0"/>
                  </a:lnTo>
                  <a:lnTo>
                    <a:pt x="1992693" y="2064585"/>
                  </a:lnTo>
                  <a:lnTo>
                    <a:pt x="0" y="2064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807037" y="553926"/>
              <a:ext cx="378619" cy="880533"/>
            </a:xfrm>
            <a:prstGeom prst="rect">
              <a:avLst/>
            </a:prstGeom>
          </p:spPr>
          <p:txBody>
            <a:bodyPr lIns="0" tIns="0" rIns="0" bIns="0" rtlCol="0" anchor="t">
              <a:spAutoFit/>
            </a:bodyPr>
            <a:lstStyle/>
            <a:p>
              <a:pPr algn="ctr">
                <a:lnSpc>
                  <a:spcPts val="5599"/>
                </a:lnSpc>
              </a:pPr>
              <a:r>
                <a:rPr lang="en-US" sz="3999">
                  <a:solidFill>
                    <a:srgbClr val="000000"/>
                  </a:solidFill>
                  <a:latin typeface="Noto Serif Display Bold"/>
                </a:rPr>
                <a:t>9</a:t>
              </a:r>
            </a:p>
          </p:txBody>
        </p:sp>
      </p:grpSp>
      <p:sp>
        <p:nvSpPr>
          <p:cNvPr id="8" name="Freeform 8"/>
          <p:cNvSpPr/>
          <p:nvPr/>
        </p:nvSpPr>
        <p:spPr>
          <a:xfrm>
            <a:off x="5479128" y="6479440"/>
            <a:ext cx="7329744" cy="2854871"/>
          </a:xfrm>
          <a:custGeom>
            <a:avLst/>
            <a:gdLst/>
            <a:ahLst/>
            <a:cxnLst/>
            <a:rect l="l" t="t" r="r" b="b"/>
            <a:pathLst>
              <a:path w="7329744" h="2854871">
                <a:moveTo>
                  <a:pt x="0" y="0"/>
                </a:moveTo>
                <a:lnTo>
                  <a:pt x="7329744" y="0"/>
                </a:lnTo>
                <a:lnTo>
                  <a:pt x="7329744" y="2854871"/>
                </a:lnTo>
                <a:lnTo>
                  <a:pt x="0" y="2854871"/>
                </a:lnTo>
                <a:lnTo>
                  <a:pt x="0" y="0"/>
                </a:lnTo>
                <a:close/>
              </a:path>
            </a:pathLst>
          </a:custGeom>
          <a:blipFill>
            <a:blip r:embed="rId6"/>
            <a:stretch>
              <a:fillRect r="-85245"/>
            </a:stretch>
          </a:blipFill>
        </p:spPr>
        <p:txBody>
          <a:bodyPr/>
          <a:lstStyle/>
          <a:p>
            <a:endParaRPr lang="vi-VN"/>
          </a:p>
        </p:txBody>
      </p:sp>
      <p:sp>
        <p:nvSpPr>
          <p:cNvPr id="9" name="Freeform 9"/>
          <p:cNvSpPr/>
          <p:nvPr/>
        </p:nvSpPr>
        <p:spPr>
          <a:xfrm>
            <a:off x="15122464" y="1942526"/>
            <a:ext cx="5528543" cy="5446617"/>
          </a:xfrm>
          <a:custGeom>
            <a:avLst/>
            <a:gdLst/>
            <a:ahLst/>
            <a:cxnLst/>
            <a:rect l="l" t="t" r="r" b="b"/>
            <a:pathLst>
              <a:path w="5528543" h="5446617">
                <a:moveTo>
                  <a:pt x="0" y="0"/>
                </a:moveTo>
                <a:lnTo>
                  <a:pt x="5528542" y="0"/>
                </a:lnTo>
                <a:lnTo>
                  <a:pt x="5528542" y="5446618"/>
                </a:lnTo>
                <a:lnTo>
                  <a:pt x="0" y="5446618"/>
                </a:lnTo>
                <a:lnTo>
                  <a:pt x="0" y="0"/>
                </a:lnTo>
                <a:close/>
              </a:path>
            </a:pathLst>
          </a:custGeom>
          <a:blipFill>
            <a:blip r:embed="rId7"/>
            <a:stretch>
              <a:fillRect r="-7523"/>
            </a:stretch>
          </a:blipFill>
        </p:spPr>
        <p:txBody>
          <a:bodyPr/>
          <a:lstStyle/>
          <a:p>
            <a:endParaRPr lang="vi-VN"/>
          </a:p>
        </p:txBody>
      </p:sp>
      <p:sp>
        <p:nvSpPr>
          <p:cNvPr id="10" name="TextBox 10"/>
          <p:cNvSpPr txBox="1"/>
          <p:nvPr/>
        </p:nvSpPr>
        <p:spPr>
          <a:xfrm>
            <a:off x="1227912" y="1679001"/>
            <a:ext cx="3831714" cy="565150"/>
          </a:xfrm>
          <a:prstGeom prst="rect">
            <a:avLst/>
          </a:prstGeom>
        </p:spPr>
        <p:txBody>
          <a:bodyPr lIns="0" tIns="0" rIns="0" bIns="0" rtlCol="0" anchor="t">
            <a:spAutoFit/>
          </a:bodyPr>
          <a:lstStyle/>
          <a:p>
            <a:pPr marL="0" lvl="0" indent="0" algn="l">
              <a:lnSpc>
                <a:spcPts val="4399"/>
              </a:lnSpc>
              <a:spcBef>
                <a:spcPct val="0"/>
              </a:spcBef>
            </a:pPr>
            <a:r>
              <a:rPr lang="en-US" sz="3999">
                <a:solidFill>
                  <a:srgbClr val="000000"/>
                </a:solidFill>
                <a:latin typeface="Open Sans Bold"/>
              </a:rPr>
              <a:t>Tập dữ liệu</a:t>
            </a:r>
          </a:p>
        </p:txBody>
      </p:sp>
      <p:sp>
        <p:nvSpPr>
          <p:cNvPr id="11" name="TextBox 11"/>
          <p:cNvSpPr txBox="1"/>
          <p:nvPr/>
        </p:nvSpPr>
        <p:spPr>
          <a:xfrm>
            <a:off x="2671508" y="2442110"/>
            <a:ext cx="12944983" cy="4037330"/>
          </a:xfrm>
          <a:prstGeom prst="rect">
            <a:avLst/>
          </a:prstGeom>
        </p:spPr>
        <p:txBody>
          <a:bodyPr lIns="0" tIns="0" rIns="0" bIns="0" rtlCol="0" anchor="t">
            <a:spAutoFit/>
          </a:bodyPr>
          <a:lstStyle/>
          <a:p>
            <a:pPr marL="690881" lvl="1" indent="-345440">
              <a:lnSpc>
                <a:spcPts val="4000"/>
              </a:lnSpc>
              <a:buFont typeface="Arial"/>
              <a:buChar char="•"/>
            </a:pPr>
            <a:r>
              <a:rPr lang="en-US" sz="3200" spc="531">
                <a:solidFill>
                  <a:srgbClr val="22423D"/>
                </a:solidFill>
                <a:latin typeface="Open Sans"/>
              </a:rPr>
              <a:t>Hơn </a:t>
            </a:r>
            <a:r>
              <a:rPr lang="en-US" sz="3200" spc="531">
                <a:solidFill>
                  <a:srgbClr val="22423D"/>
                </a:solidFill>
                <a:latin typeface="Open Sans Bold"/>
              </a:rPr>
              <a:t>113,000</a:t>
            </a:r>
            <a:r>
              <a:rPr lang="en-US" sz="3200" spc="531">
                <a:solidFill>
                  <a:srgbClr val="22423D"/>
                </a:solidFill>
                <a:latin typeface="Open Sans"/>
              </a:rPr>
              <a:t> ảnh Captcha văn bản (200x50x3) với nhãn là </a:t>
            </a:r>
            <a:r>
              <a:rPr lang="en-US" sz="3200" spc="531">
                <a:solidFill>
                  <a:srgbClr val="22423D"/>
                </a:solidFill>
                <a:latin typeface="Open Sans Bold"/>
              </a:rPr>
              <a:t>5 kí tự</a:t>
            </a:r>
            <a:r>
              <a:rPr lang="en-US" sz="3200" spc="531">
                <a:solidFill>
                  <a:srgbClr val="22423D"/>
                </a:solidFill>
                <a:latin typeface="Open Sans"/>
              </a:rPr>
              <a:t> có trong ảnh tương ứng.</a:t>
            </a:r>
          </a:p>
          <a:p>
            <a:pPr>
              <a:lnSpc>
                <a:spcPts val="4000"/>
              </a:lnSpc>
            </a:pPr>
            <a:endParaRPr lang="en-US" sz="3200" spc="531">
              <a:solidFill>
                <a:srgbClr val="22423D"/>
              </a:solidFill>
              <a:latin typeface="Open Sans"/>
            </a:endParaRPr>
          </a:p>
          <a:p>
            <a:pPr marL="690881" lvl="1" indent="-345440">
              <a:lnSpc>
                <a:spcPts val="4000"/>
              </a:lnSpc>
              <a:buFont typeface="Arial"/>
              <a:buChar char="•"/>
            </a:pPr>
            <a:r>
              <a:rPr lang="en-US" sz="3200" spc="531">
                <a:solidFill>
                  <a:srgbClr val="22423D"/>
                </a:solidFill>
                <a:latin typeface="Open Sans"/>
              </a:rPr>
              <a:t>Các kí tự có thể là:</a:t>
            </a:r>
          </a:p>
          <a:p>
            <a:pPr marL="1381761" lvl="2" indent="-460587">
              <a:lnSpc>
                <a:spcPts val="4000"/>
              </a:lnSpc>
              <a:buFont typeface="Arial"/>
              <a:buChar char="⚬"/>
            </a:pPr>
            <a:r>
              <a:rPr lang="en-US" sz="3200" spc="531">
                <a:solidFill>
                  <a:srgbClr val="22423D"/>
                </a:solidFill>
                <a:latin typeface="Open Sans"/>
              </a:rPr>
              <a:t>Các chữ số 0 – 9</a:t>
            </a:r>
          </a:p>
          <a:p>
            <a:pPr marL="1381761" lvl="2" indent="-460587">
              <a:lnSpc>
                <a:spcPts val="4000"/>
              </a:lnSpc>
              <a:buFont typeface="Arial"/>
              <a:buChar char="⚬"/>
            </a:pPr>
            <a:r>
              <a:rPr lang="en-US" sz="3200" spc="531">
                <a:solidFill>
                  <a:srgbClr val="22423D"/>
                </a:solidFill>
                <a:latin typeface="Open Sans"/>
              </a:rPr>
              <a:t>Các chữ cái La tinh có phân biệt hoa thường a – z và A – Z</a:t>
            </a:r>
          </a:p>
          <a:p>
            <a:pPr>
              <a:lnSpc>
                <a:spcPts val="4000"/>
              </a:lnSpc>
            </a:pPr>
            <a:endParaRPr lang="en-US" sz="3200" spc="531">
              <a:solidFill>
                <a:srgbClr val="22423D"/>
              </a:solidFill>
              <a:latin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2593</Words>
  <Application>Microsoft Office PowerPoint</Application>
  <PresentationFormat>Custom</PresentationFormat>
  <Paragraphs>345</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Open Sans Bold</vt:lpstr>
      <vt:lpstr>Noto Sans Bold</vt:lpstr>
      <vt:lpstr>Arial</vt:lpstr>
      <vt:lpstr>Fira Sans Medium</vt:lpstr>
      <vt:lpstr>Calibri</vt:lpstr>
      <vt:lpstr>Moontime</vt:lpstr>
      <vt:lpstr>Open Sans</vt:lpstr>
      <vt:lpstr>Noto Serif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CS3338.N21 Nhận dạng</dc:title>
  <cp:lastModifiedBy>Hồ Thanh Tịnh</cp:lastModifiedBy>
  <cp:revision>2</cp:revision>
  <dcterms:created xsi:type="dcterms:W3CDTF">2006-08-16T00:00:00Z</dcterms:created>
  <dcterms:modified xsi:type="dcterms:W3CDTF">2023-11-29T17:21:51Z</dcterms:modified>
  <dc:identifier>DAF1kUfcZqc</dc:identifier>
</cp:coreProperties>
</file>